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Fira Sans Extra Condensed"/>
      <p:regular r:id="rId45"/>
      <p:bold r:id="rId46"/>
      <p:italic r:id="rId47"/>
      <p:boldItalic r:id="rId48"/>
    </p:embeddedFont>
    <p:embeddedFont>
      <p:font typeface="Fira Sans Extra Condensed SemiBold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A28EFB-5E82-48BE-9500-4A5D2C1F5F5D}">
  <a:tblStyle styleId="{47A28EFB-5E82-48BE-9500-4A5D2C1F5F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FiraSansExtraCondensed-bold.fntdata"/><Relationship Id="rId45" Type="http://schemas.openxmlformats.org/officeDocument/2006/relationships/font" Target="fonts/FiraSansExtraCondense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-boldItalic.fntdata"/><Relationship Id="rId47" Type="http://schemas.openxmlformats.org/officeDocument/2006/relationships/font" Target="fonts/FiraSansExtraCondensed-italic.fntdata"/><Relationship Id="rId49" Type="http://schemas.openxmlformats.org/officeDocument/2006/relationships/font" Target="fonts/FiraSansExtraCondensed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SemiBold-italic.fntdata"/><Relationship Id="rId50" Type="http://schemas.openxmlformats.org/officeDocument/2006/relationships/font" Target="fonts/FiraSansExtraCondensedSemiBold-bold.fntdata"/><Relationship Id="rId52" Type="http://schemas.openxmlformats.org/officeDocument/2006/relationships/font" Target="fonts/FiraSansExtraCondensedSemi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70de593770599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70de593770599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70de5937705991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70de5937705991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70de5937705991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70de5937705991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70de5937705991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70de5937705991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70de5937705991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70de5937705991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70de59377059916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70de5937705991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70de5937705991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70de5937705991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70de59377059916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670de5937705991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401f4dff9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401f4dff9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70de5937705991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70de5937705991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77f93ad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77f93ad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403cbc02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403cbc02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70de5937705991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70de5937705991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403b64d49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403b64d49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70de5937705991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70de5937705991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403b64d49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403b64d49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70de5937705991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70de5937705991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03cbc02b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403cbc02b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431f7eb59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431f7eb5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431f7eb5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431f7eb5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70de5937705991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70de5937705991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03b64d49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03b64d4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403cbc02b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403cbc02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44a107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44a107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4070e4e8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4070e4e8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4070e4e82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4070e4e82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4070e4e82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4070e4e82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e96fd5876e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e96fd5876e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03b64d49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03b64d49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96fd5876e_0_3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96fd5876e_0_3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03cbc02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03cbc02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403cbc02b4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403cbc02b4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403cbc02b4_1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403cbc02b4_1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03cbc02b4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03cbc02b4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latin typeface="Arial"/>
                <a:ea typeface="Arial"/>
                <a:cs typeface="Arial"/>
                <a:sym typeface="Arial"/>
              </a:rPr>
              <a:t>Building Cart Pole Game using RL 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4762725" y="3276025"/>
            <a:ext cx="39261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Workhardplayharder Team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44" name="Google Shape;44;p13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5" name="Google Shape;45;p13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13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47" name="Google Shape;47;p13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7" name="Google Shape;227;p13"/>
          <p:cNvPicPr preferRelativeResize="0"/>
          <p:nvPr/>
        </p:nvPicPr>
        <p:blipFill rotWithShape="1">
          <a:blip r:embed="rId3">
            <a:alphaModFix/>
          </a:blip>
          <a:srcRect b="12438" l="31300" r="31405" t="12901"/>
          <a:stretch/>
        </p:blipFill>
        <p:spPr>
          <a:xfrm>
            <a:off x="7902288" y="411480"/>
            <a:ext cx="710329" cy="7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/>
        </p:nvSpPr>
        <p:spPr>
          <a:xfrm>
            <a:off x="2564750" y="3664525"/>
            <a:ext cx="6121200" cy="17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 Yuan Lum, z5289055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Jiawei Deng, z5305322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Yaxin Yuan, z5366243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Tianwei Mo, z5305298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Zebin Chen, z5237137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2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Greedy Epsilon</a:t>
            </a:r>
            <a:endParaRPr/>
          </a:p>
        </p:txBody>
      </p:sp>
      <p:graphicFrame>
        <p:nvGraphicFramePr>
          <p:cNvPr id="586" name="Google Shape;586;p22"/>
          <p:cNvGraphicFramePr/>
          <p:nvPr/>
        </p:nvGraphicFramePr>
        <p:xfrm>
          <a:off x="778450" y="1018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M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inimum epsilon 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1e-2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5e-3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1e-3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5e-2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0.1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0.5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3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Greedy Epsilon</a:t>
            </a:r>
            <a:endParaRPr/>
          </a:p>
        </p:txBody>
      </p:sp>
      <p:pic>
        <p:nvPicPr>
          <p:cNvPr id="592" name="Google Shape;5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5" y="1021400"/>
            <a:ext cx="4175625" cy="31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3"/>
          <p:cNvSpPr txBox="1"/>
          <p:nvPr/>
        </p:nvSpPr>
        <p:spPr>
          <a:xfrm>
            <a:off x="1110925" y="4122100"/>
            <a:ext cx="27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Minimum epsilon: 5e-3 (Good)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725" y="1142250"/>
            <a:ext cx="4175624" cy="2980567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3"/>
          <p:cNvSpPr txBox="1"/>
          <p:nvPr/>
        </p:nvSpPr>
        <p:spPr>
          <a:xfrm>
            <a:off x="5450963" y="4186025"/>
            <a:ext cx="27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Minimum epsilon: 0.5 (Bad)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4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Greedy Epsilon</a:t>
            </a:r>
            <a:endParaRPr/>
          </a:p>
        </p:txBody>
      </p:sp>
      <p:graphicFrame>
        <p:nvGraphicFramePr>
          <p:cNvPr id="601" name="Google Shape;601;p24"/>
          <p:cNvGraphicFramePr/>
          <p:nvPr/>
        </p:nvGraphicFramePr>
        <p:xfrm>
          <a:off x="778450" y="1600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            Decay             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1e-3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2e-3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5e-3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1e-2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5e-2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5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Greedy Epsilon</a:t>
            </a:r>
            <a:endParaRPr/>
          </a:p>
        </p:txBody>
      </p:sp>
      <p:pic>
        <p:nvPicPr>
          <p:cNvPr id="607" name="Google Shape;6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5" y="1021400"/>
            <a:ext cx="4175625" cy="31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5"/>
          <p:cNvSpPr txBox="1"/>
          <p:nvPr/>
        </p:nvSpPr>
        <p:spPr>
          <a:xfrm>
            <a:off x="1110925" y="4122100"/>
            <a:ext cx="27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psilon decay: 5e-3 (Good)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25"/>
          <p:cNvSpPr txBox="1"/>
          <p:nvPr/>
        </p:nvSpPr>
        <p:spPr>
          <a:xfrm>
            <a:off x="5642575" y="4200750"/>
            <a:ext cx="27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Epsilon decay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0.05 (Bad)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0" name="Google Shape;6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400" y="1100300"/>
            <a:ext cx="4085410" cy="30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6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</a:t>
            </a:r>
            <a:r>
              <a:rPr lang="en"/>
              <a:t>Batch Size and Memory Capacity</a:t>
            </a:r>
            <a:endParaRPr/>
          </a:p>
        </p:txBody>
      </p:sp>
      <p:graphicFrame>
        <p:nvGraphicFramePr>
          <p:cNvPr id="616" name="Google Shape;616;p26"/>
          <p:cNvGraphicFramePr/>
          <p:nvPr/>
        </p:nvGraphicFramePr>
        <p:xfrm>
          <a:off x="778450" y="1600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        Batch Size         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1000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</a:t>
            </a:r>
            <a:r>
              <a:rPr lang="en"/>
              <a:t>Batch Size and Memory Capacity</a:t>
            </a:r>
            <a:endParaRPr/>
          </a:p>
        </p:txBody>
      </p:sp>
      <p:pic>
        <p:nvPicPr>
          <p:cNvPr id="622" name="Google Shape;6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5" y="1021400"/>
            <a:ext cx="4175625" cy="31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7"/>
          <p:cNvSpPr txBox="1"/>
          <p:nvPr/>
        </p:nvSpPr>
        <p:spPr>
          <a:xfrm>
            <a:off x="1472000" y="4122100"/>
            <a:ext cx="27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Batch size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50 (Good)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27"/>
          <p:cNvSpPr txBox="1"/>
          <p:nvPr/>
        </p:nvSpPr>
        <p:spPr>
          <a:xfrm>
            <a:off x="5635188" y="4171275"/>
            <a:ext cx="27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Batch size: 500 (Acceptable)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5" name="Google Shape;6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725" y="1109325"/>
            <a:ext cx="4175626" cy="301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8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Batch Size and Memory Capacity</a:t>
            </a:r>
            <a:endParaRPr/>
          </a:p>
        </p:txBody>
      </p:sp>
      <p:graphicFrame>
        <p:nvGraphicFramePr>
          <p:cNvPr id="631" name="Google Shape;631;p28"/>
          <p:cNvGraphicFramePr/>
          <p:nvPr/>
        </p:nvGraphicFramePr>
        <p:xfrm>
          <a:off x="778450" y="16619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   Memory Capacity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3000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6000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9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</a:t>
            </a:r>
            <a:r>
              <a:rPr lang="en"/>
              <a:t>Batch Size and Memory Capacity</a:t>
            </a:r>
            <a:endParaRPr/>
          </a:p>
        </p:txBody>
      </p:sp>
      <p:pic>
        <p:nvPicPr>
          <p:cNvPr id="637" name="Google Shape;6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5" y="1021400"/>
            <a:ext cx="4175625" cy="31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9"/>
          <p:cNvSpPr txBox="1"/>
          <p:nvPr/>
        </p:nvSpPr>
        <p:spPr>
          <a:xfrm>
            <a:off x="1110925" y="4122100"/>
            <a:ext cx="27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Memory capacity: 3000 (Good)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29"/>
          <p:cNvSpPr txBox="1"/>
          <p:nvPr/>
        </p:nvSpPr>
        <p:spPr>
          <a:xfrm>
            <a:off x="4971787" y="4186025"/>
            <a:ext cx="33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Memory capacity: 6000 (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Acceptable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0" name="Google Shape;6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625" y="1122825"/>
            <a:ext cx="4148088" cy="29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0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Reward</a:t>
            </a:r>
            <a:endParaRPr/>
          </a:p>
        </p:txBody>
      </p:sp>
      <p:graphicFrame>
        <p:nvGraphicFramePr>
          <p:cNvPr id="646" name="Google Shape;646;p30"/>
          <p:cNvGraphicFramePr/>
          <p:nvPr/>
        </p:nvGraphicFramePr>
        <p:xfrm>
          <a:off x="457200" y="13697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Reward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Default reward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environment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reward (1 at all the time)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Default reward with penalty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Reward 1 as the game runs, and get minus penalty when fail.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Success reward </a:t>
                      </a: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with penalty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huge reward when it reach the maximum step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Increasing reward with penalty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 the reward as the game runs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7" name="Google Shape;647;p30"/>
          <p:cNvGraphicFramePr/>
          <p:nvPr/>
        </p:nvGraphicFramePr>
        <p:xfrm>
          <a:off x="8044300" y="13697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642500"/>
              </a:tblGrid>
              <a:tr h="45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Bad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OK</a:t>
                      </a:r>
                      <a:endParaRPr b="1" sz="160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4827">
                        <a:alpha val="12549"/>
                      </a:srgbClr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OK</a:t>
                      </a:r>
                      <a:endParaRPr b="1" sz="160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27EA">
                        <a:alpha val="12549"/>
                      </a:srgbClr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Good</a:t>
                      </a:r>
                      <a:endParaRPr b="1" sz="1600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76EA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1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</a:t>
            </a:r>
            <a:r>
              <a:rPr lang="en"/>
              <a:t>Target net updating term</a:t>
            </a:r>
            <a:endParaRPr/>
          </a:p>
        </p:txBody>
      </p:sp>
      <p:graphicFrame>
        <p:nvGraphicFramePr>
          <p:cNvPr id="653" name="Google Shape;653;p31"/>
          <p:cNvGraphicFramePr/>
          <p:nvPr/>
        </p:nvGraphicFramePr>
        <p:xfrm>
          <a:off x="778450" y="1600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             Term               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Sections</a:t>
            </a: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>
            <a:off x="2258186" y="929499"/>
            <a:ext cx="2656689" cy="698876"/>
            <a:chOff x="3297249" y="1109874"/>
            <a:chExt cx="2656689" cy="698876"/>
          </a:xfrm>
        </p:grpSpPr>
        <p:sp>
          <p:nvSpPr>
            <p:cNvPr id="235" name="Google Shape;235;p14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6" name="Google Shape;236;p14"/>
            <p:cNvGrpSpPr/>
            <p:nvPr/>
          </p:nvGrpSpPr>
          <p:grpSpPr>
            <a:xfrm>
              <a:off x="3969538" y="1256513"/>
              <a:ext cx="1984400" cy="552238"/>
              <a:chOff x="3969538" y="1337275"/>
              <a:chExt cx="1984400" cy="552238"/>
            </a:xfrm>
          </p:grpSpPr>
          <p:sp>
            <p:nvSpPr>
              <p:cNvPr id="237" name="Google Shape;237;p14"/>
              <p:cNvSpPr txBox="1"/>
              <p:nvPr/>
            </p:nvSpPr>
            <p:spPr>
              <a:xfrm>
                <a:off x="3969538" y="1337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The Cart Pole Game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8" name="Google Shape;238;p14"/>
              <p:cNvSpPr txBox="1"/>
              <p:nvPr/>
            </p:nvSpPr>
            <p:spPr>
              <a:xfrm>
                <a:off x="3972738" y="15577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9" name="Google Shape;239;p14"/>
          <p:cNvGrpSpPr/>
          <p:nvPr/>
        </p:nvGrpSpPr>
        <p:grpSpPr>
          <a:xfrm>
            <a:off x="4994288" y="929500"/>
            <a:ext cx="2653477" cy="596100"/>
            <a:chOff x="6033350" y="1109875"/>
            <a:chExt cx="2653477" cy="596100"/>
          </a:xfrm>
        </p:grpSpPr>
        <p:grpSp>
          <p:nvGrpSpPr>
            <p:cNvPr id="240" name="Google Shape;240;p14"/>
            <p:cNvGrpSpPr/>
            <p:nvPr/>
          </p:nvGrpSpPr>
          <p:grpSpPr>
            <a:xfrm>
              <a:off x="6705623" y="1256513"/>
              <a:ext cx="1981204" cy="442650"/>
              <a:chOff x="6053048" y="928971"/>
              <a:chExt cx="1981204" cy="442650"/>
            </a:xfrm>
          </p:grpSpPr>
          <p:sp>
            <p:nvSpPr>
              <p:cNvPr id="241" name="Google Shape;241;p14"/>
              <p:cNvSpPr txBox="1"/>
              <p:nvPr/>
            </p:nvSpPr>
            <p:spPr>
              <a:xfrm>
                <a:off x="6053052" y="9289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Result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2" name="Google Shape;242;p14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3" name="Google Shape;243;p14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44" name="Google Shape;244;p14"/>
          <p:cNvGrpSpPr/>
          <p:nvPr/>
        </p:nvGrpSpPr>
        <p:grpSpPr>
          <a:xfrm>
            <a:off x="2258186" y="2409223"/>
            <a:ext cx="2653504" cy="596100"/>
            <a:chOff x="3297248" y="2589598"/>
            <a:chExt cx="2653504" cy="596100"/>
          </a:xfrm>
        </p:grpSpPr>
        <p:grpSp>
          <p:nvGrpSpPr>
            <p:cNvPr id="245" name="Google Shape;245;p14"/>
            <p:cNvGrpSpPr/>
            <p:nvPr/>
          </p:nvGrpSpPr>
          <p:grpSpPr>
            <a:xfrm>
              <a:off x="3893348" y="2731460"/>
              <a:ext cx="2057404" cy="444800"/>
              <a:chOff x="3505160" y="1382513"/>
              <a:chExt cx="2057404" cy="444800"/>
            </a:xfrm>
          </p:grpSpPr>
          <p:sp>
            <p:nvSpPr>
              <p:cNvPr id="246" name="Google Shape;246;p14"/>
              <p:cNvSpPr txBox="1"/>
              <p:nvPr/>
            </p:nvSpPr>
            <p:spPr>
              <a:xfrm>
                <a:off x="3581365" y="1382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Project Introduction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7" name="Google Shape;247;p14"/>
              <p:cNvSpPr txBox="1"/>
              <p:nvPr/>
            </p:nvSpPr>
            <p:spPr>
              <a:xfrm>
                <a:off x="35051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8" name="Google Shape;248;p14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49" name="Google Shape;249;p14"/>
          <p:cNvGrpSpPr/>
          <p:nvPr/>
        </p:nvGrpSpPr>
        <p:grpSpPr>
          <a:xfrm>
            <a:off x="2258186" y="3874648"/>
            <a:ext cx="2653504" cy="596185"/>
            <a:chOff x="3297248" y="4055023"/>
            <a:chExt cx="2653504" cy="596185"/>
          </a:xfrm>
        </p:grpSpPr>
        <p:grpSp>
          <p:nvGrpSpPr>
            <p:cNvPr id="250" name="Google Shape;250;p14"/>
            <p:cNvGrpSpPr/>
            <p:nvPr/>
          </p:nvGrpSpPr>
          <p:grpSpPr>
            <a:xfrm>
              <a:off x="3969548" y="4206408"/>
              <a:ext cx="1981204" cy="444800"/>
              <a:chOff x="3581360" y="2483421"/>
              <a:chExt cx="1981204" cy="444800"/>
            </a:xfrm>
          </p:grpSpPr>
          <p:sp>
            <p:nvSpPr>
              <p:cNvPr id="251" name="Google Shape;251;p14"/>
              <p:cNvSpPr txBox="1"/>
              <p:nvPr/>
            </p:nvSpPr>
            <p:spPr>
              <a:xfrm>
                <a:off x="3581365" y="2483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Methods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52" name="Google Shape;252;p14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53" name="Google Shape;253;p14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54" name="Google Shape;254;p14"/>
          <p:cNvGrpSpPr/>
          <p:nvPr/>
        </p:nvGrpSpPr>
        <p:grpSpPr>
          <a:xfrm>
            <a:off x="4994288" y="2436575"/>
            <a:ext cx="2653515" cy="596100"/>
            <a:chOff x="6033350" y="2616950"/>
            <a:chExt cx="2653515" cy="596100"/>
          </a:xfrm>
        </p:grpSpPr>
        <p:grpSp>
          <p:nvGrpSpPr>
            <p:cNvPr id="255" name="Google Shape;255;p14"/>
            <p:cNvGrpSpPr/>
            <p:nvPr/>
          </p:nvGrpSpPr>
          <p:grpSpPr>
            <a:xfrm>
              <a:off x="6705660" y="2730390"/>
              <a:ext cx="1981204" cy="444800"/>
              <a:chOff x="6705660" y="2857479"/>
              <a:chExt cx="1981204" cy="444800"/>
            </a:xfrm>
          </p:grpSpPr>
          <p:sp>
            <p:nvSpPr>
              <p:cNvPr id="256" name="Google Shape;256;p14"/>
              <p:cNvSpPr txBox="1"/>
              <p:nvPr/>
            </p:nvSpPr>
            <p:spPr>
              <a:xfrm>
                <a:off x="6705665" y="2857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Result Analysis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57" name="Google Shape;257;p14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58" name="Google Shape;258;p14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59" name="Google Shape;259;p14"/>
          <p:cNvGrpSpPr/>
          <p:nvPr/>
        </p:nvGrpSpPr>
        <p:grpSpPr>
          <a:xfrm>
            <a:off x="4994288" y="3875625"/>
            <a:ext cx="2653477" cy="596100"/>
            <a:chOff x="6033350" y="4056000"/>
            <a:chExt cx="2653477" cy="596100"/>
          </a:xfrm>
        </p:grpSpPr>
        <p:grpSp>
          <p:nvGrpSpPr>
            <p:cNvPr id="260" name="Google Shape;260;p14"/>
            <p:cNvGrpSpPr/>
            <p:nvPr/>
          </p:nvGrpSpPr>
          <p:grpSpPr>
            <a:xfrm>
              <a:off x="6705623" y="4206417"/>
              <a:ext cx="1981204" cy="444800"/>
              <a:chOff x="6705623" y="4287179"/>
              <a:chExt cx="1981204" cy="444800"/>
            </a:xfrm>
          </p:grpSpPr>
          <p:sp>
            <p:nvSpPr>
              <p:cNvPr id="261" name="Google Shape;261;p14"/>
              <p:cNvSpPr txBox="1"/>
              <p:nvPr/>
            </p:nvSpPr>
            <p:spPr>
              <a:xfrm>
                <a:off x="6705627" y="4287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Conclusion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62" name="Google Shape;262;p14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3" name="Google Shape;263;p14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264" name="Google Shape;264;p14"/>
          <p:cNvCxnSpPr>
            <a:stCxn id="235" idx="4"/>
            <a:endCxn id="248" idx="0"/>
          </p:cNvCxnSpPr>
          <p:nvPr/>
        </p:nvCxnSpPr>
        <p:spPr>
          <a:xfrm>
            <a:off x="2556236" y="1525599"/>
            <a:ext cx="0" cy="8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14"/>
          <p:cNvCxnSpPr>
            <a:stCxn id="248" idx="4"/>
            <a:endCxn id="253" idx="0"/>
          </p:cNvCxnSpPr>
          <p:nvPr/>
        </p:nvCxnSpPr>
        <p:spPr>
          <a:xfrm>
            <a:off x="2556236" y="3005323"/>
            <a:ext cx="0" cy="8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14"/>
          <p:cNvCxnSpPr>
            <a:stCxn id="243" idx="4"/>
            <a:endCxn id="258" idx="0"/>
          </p:cNvCxnSpPr>
          <p:nvPr/>
        </p:nvCxnSpPr>
        <p:spPr>
          <a:xfrm>
            <a:off x="5292338" y="1525600"/>
            <a:ext cx="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14"/>
          <p:cNvCxnSpPr>
            <a:stCxn id="258" idx="4"/>
            <a:endCxn id="263" idx="0"/>
          </p:cNvCxnSpPr>
          <p:nvPr/>
        </p:nvCxnSpPr>
        <p:spPr>
          <a:xfrm>
            <a:off x="5292338" y="3032675"/>
            <a:ext cx="0" cy="8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Hyperparameter: Target net updating term</a:t>
            </a:r>
            <a:endParaRPr/>
          </a:p>
        </p:txBody>
      </p:sp>
      <p:pic>
        <p:nvPicPr>
          <p:cNvPr id="659" name="Google Shape;6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00" y="1005775"/>
            <a:ext cx="4175950" cy="31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2"/>
          <p:cNvSpPr txBox="1"/>
          <p:nvPr/>
        </p:nvSpPr>
        <p:spPr>
          <a:xfrm>
            <a:off x="1184625" y="4128225"/>
            <a:ext cx="23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Updating term: 30 (Good)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1" name="Google Shape;6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700" y="1050175"/>
            <a:ext cx="4057560" cy="30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2"/>
          <p:cNvSpPr txBox="1"/>
          <p:nvPr/>
        </p:nvSpPr>
        <p:spPr>
          <a:xfrm>
            <a:off x="5537675" y="4128225"/>
            <a:ext cx="26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Updating term: 40 (Bad)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3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</a:t>
            </a:r>
            <a:r>
              <a:rPr lang="en"/>
              <a:t>Learning Rate</a:t>
            </a:r>
            <a:endParaRPr/>
          </a:p>
        </p:txBody>
      </p:sp>
      <p:graphicFrame>
        <p:nvGraphicFramePr>
          <p:cNvPr id="668" name="Google Shape;668;p33"/>
          <p:cNvGraphicFramePr/>
          <p:nvPr/>
        </p:nvGraphicFramePr>
        <p:xfrm>
          <a:off x="778450" y="1018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     Learning rate     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0.0001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Acceptable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0.001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1D1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0.01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0.1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Acceptable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 txBox="1"/>
          <p:nvPr/>
        </p:nvSpPr>
        <p:spPr>
          <a:xfrm>
            <a:off x="1907250" y="4165025"/>
            <a:ext cx="34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4" name="Google Shape;6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63" y="232200"/>
            <a:ext cx="2838174" cy="21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826" y="2436600"/>
            <a:ext cx="2838149" cy="21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4"/>
          <p:cNvSpPr txBox="1"/>
          <p:nvPr/>
        </p:nvSpPr>
        <p:spPr>
          <a:xfrm>
            <a:off x="2090425" y="4520850"/>
            <a:ext cx="22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lr = 0.01 (good)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7" name="Google Shape;67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213" y="2458787"/>
            <a:ext cx="2907101" cy="21803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4"/>
          <p:cNvSpPr txBox="1"/>
          <p:nvPr/>
        </p:nvSpPr>
        <p:spPr>
          <a:xfrm>
            <a:off x="5021550" y="4520850"/>
            <a:ext cx="17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lr = 0.001 (good)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9" name="Google Shape;6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913" y="433550"/>
            <a:ext cx="2569675" cy="192727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4"/>
          <p:cNvSpPr txBox="1"/>
          <p:nvPr>
            <p:ph type="title"/>
          </p:nvPr>
        </p:nvSpPr>
        <p:spPr>
          <a:xfrm>
            <a:off x="501625" y="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Hyperparameter: Learning rate</a:t>
            </a:r>
            <a:endParaRPr/>
          </a:p>
        </p:txBody>
      </p:sp>
      <p:sp>
        <p:nvSpPr>
          <p:cNvPr id="681" name="Google Shape;681;p34"/>
          <p:cNvSpPr txBox="1"/>
          <p:nvPr/>
        </p:nvSpPr>
        <p:spPr>
          <a:xfrm>
            <a:off x="2384125" y="2246013"/>
            <a:ext cx="16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lr = 1 (bad)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34"/>
          <p:cNvSpPr txBox="1"/>
          <p:nvPr/>
        </p:nvSpPr>
        <p:spPr>
          <a:xfrm>
            <a:off x="4851825" y="2246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lr = 0.0001 (acceptable)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5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</a:t>
            </a:r>
            <a:r>
              <a:rPr lang="en"/>
              <a:t>Gamma</a:t>
            </a:r>
            <a:endParaRPr/>
          </a:p>
        </p:txBody>
      </p:sp>
      <p:graphicFrame>
        <p:nvGraphicFramePr>
          <p:cNvPr id="688" name="Google Shape;688;p35"/>
          <p:cNvGraphicFramePr/>
          <p:nvPr/>
        </p:nvGraphicFramePr>
        <p:xfrm>
          <a:off x="778450" y="1018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     Gamma            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1.1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0.999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0.99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0.75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0.3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50" y="2448638"/>
            <a:ext cx="3000000" cy="225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100" y="2413462"/>
            <a:ext cx="3067725" cy="23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800" y="345725"/>
            <a:ext cx="2803901" cy="21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6"/>
          <p:cNvSpPr txBox="1"/>
          <p:nvPr/>
        </p:nvSpPr>
        <p:spPr>
          <a:xfrm>
            <a:off x="1907250" y="4165025"/>
            <a:ext cx="34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36"/>
          <p:cNvSpPr txBox="1"/>
          <p:nvPr/>
        </p:nvSpPr>
        <p:spPr>
          <a:xfrm>
            <a:off x="2105225" y="4609700"/>
            <a:ext cx="22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gamma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0.99 (good)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36"/>
          <p:cNvSpPr txBox="1"/>
          <p:nvPr/>
        </p:nvSpPr>
        <p:spPr>
          <a:xfrm>
            <a:off x="4773675" y="4609700"/>
            <a:ext cx="27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gamma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0.75 (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36"/>
          <p:cNvSpPr txBox="1"/>
          <p:nvPr>
            <p:ph type="title"/>
          </p:nvPr>
        </p:nvSpPr>
        <p:spPr>
          <a:xfrm>
            <a:off x="501625" y="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Hyperparameter: Gamma</a:t>
            </a:r>
            <a:endParaRPr/>
          </a:p>
        </p:txBody>
      </p:sp>
      <p:sp>
        <p:nvSpPr>
          <p:cNvPr id="700" name="Google Shape;700;p36"/>
          <p:cNvSpPr txBox="1"/>
          <p:nvPr/>
        </p:nvSpPr>
        <p:spPr>
          <a:xfrm>
            <a:off x="4740825" y="233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gamma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1.1 (bad)</a:t>
            </a:r>
            <a:endParaRPr/>
          </a:p>
        </p:txBody>
      </p:sp>
      <p:pic>
        <p:nvPicPr>
          <p:cNvPr id="701" name="Google Shape;7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6925" y="380925"/>
            <a:ext cx="2710050" cy="2032532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6"/>
          <p:cNvSpPr txBox="1"/>
          <p:nvPr/>
        </p:nvSpPr>
        <p:spPr>
          <a:xfrm>
            <a:off x="2258775" y="2290450"/>
            <a:ext cx="22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gamma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0.3 (bad)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7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Optimizer</a:t>
            </a:r>
            <a:endParaRPr/>
          </a:p>
        </p:txBody>
      </p:sp>
      <p:graphicFrame>
        <p:nvGraphicFramePr>
          <p:cNvPr id="708" name="Google Shape;708;p37"/>
          <p:cNvGraphicFramePr/>
          <p:nvPr/>
        </p:nvGraphicFramePr>
        <p:xfrm>
          <a:off x="778450" y="1600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        Optimizer          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Adam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Adagrad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SGD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RMSProp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OK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Hyperparameter: Optimizer</a:t>
            </a:r>
            <a:endParaRPr/>
          </a:p>
        </p:txBody>
      </p:sp>
      <p:pic>
        <p:nvPicPr>
          <p:cNvPr id="714" name="Google Shape;7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25" y="1092300"/>
            <a:ext cx="4096974" cy="3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475" y="1092300"/>
            <a:ext cx="4096974" cy="3072718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38"/>
          <p:cNvSpPr txBox="1"/>
          <p:nvPr/>
        </p:nvSpPr>
        <p:spPr>
          <a:xfrm>
            <a:off x="1907250" y="4165025"/>
            <a:ext cx="34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RMSProp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6287700" y="4165025"/>
            <a:ext cx="6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SGD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9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</a:t>
            </a:r>
            <a:r>
              <a:rPr lang="en"/>
              <a:t>Neural Network</a:t>
            </a:r>
            <a:endParaRPr/>
          </a:p>
        </p:txBody>
      </p:sp>
      <p:graphicFrame>
        <p:nvGraphicFramePr>
          <p:cNvPr id="723" name="Google Shape;723;p39"/>
          <p:cNvGraphicFramePr/>
          <p:nvPr/>
        </p:nvGraphicFramePr>
        <p:xfrm>
          <a:off x="778450" y="1600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Models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Dense Hid = 30</a:t>
                      </a: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3-layer Hid = 80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3-layer Hid = 30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4-layer Hid = 30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Acceptable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</a:t>
            </a:r>
            <a:r>
              <a:rPr lang="en"/>
              <a:t>Neural Network</a:t>
            </a:r>
            <a:endParaRPr/>
          </a:p>
        </p:txBody>
      </p:sp>
      <p:pic>
        <p:nvPicPr>
          <p:cNvPr id="729" name="Google Shape;7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75" y="943863"/>
            <a:ext cx="4523301" cy="27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979" y="943863"/>
            <a:ext cx="4523296" cy="27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0"/>
          <p:cNvSpPr txBox="1"/>
          <p:nvPr/>
        </p:nvSpPr>
        <p:spPr>
          <a:xfrm>
            <a:off x="1192075" y="3864750"/>
            <a:ext cx="36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Dense network with 30 hidden unit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40"/>
          <p:cNvSpPr txBox="1"/>
          <p:nvPr/>
        </p:nvSpPr>
        <p:spPr>
          <a:xfrm>
            <a:off x="5344500" y="3864750"/>
            <a:ext cx="32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3-layer Fully connected network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with 80 hidden unit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1"/>
          <p:cNvSpPr txBox="1"/>
          <p:nvPr>
            <p:ph type="title"/>
          </p:nvPr>
        </p:nvSpPr>
        <p:spPr>
          <a:xfrm>
            <a:off x="457200" y="39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Hyperparameter: Loss Function</a:t>
            </a:r>
            <a:endParaRPr/>
          </a:p>
        </p:txBody>
      </p:sp>
      <p:graphicFrame>
        <p:nvGraphicFramePr>
          <p:cNvPr id="738" name="Google Shape;738;p41"/>
          <p:cNvGraphicFramePr/>
          <p:nvPr/>
        </p:nvGraphicFramePr>
        <p:xfrm>
          <a:off x="778450" y="1600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3208800"/>
                <a:gridCol w="4378300"/>
              </a:tblGrid>
              <a:tr h="446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                      Loss function                                                             Performance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MSE Loss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Cross Entropy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L1 Loss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Huber Loss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>
            <p:ph type="title"/>
          </p:nvPr>
        </p:nvSpPr>
        <p:spPr>
          <a:xfrm>
            <a:off x="-1996000" y="661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Introduction: Cart Pole game</a:t>
            </a:r>
            <a:endParaRPr u="sng"/>
          </a:p>
        </p:txBody>
      </p:sp>
      <p:pic>
        <p:nvPicPr>
          <p:cNvPr id="273" name="Google Shape;2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075" y="2454825"/>
            <a:ext cx="4403250" cy="22848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15"/>
          <p:cNvSpPr txBox="1"/>
          <p:nvPr/>
        </p:nvSpPr>
        <p:spPr>
          <a:xfrm>
            <a:off x="1484700" y="659238"/>
            <a:ext cx="2478900" cy="615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Cart is attached to one end of the pole, initially upright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15"/>
          <p:cNvPicPr preferRelativeResize="0"/>
          <p:nvPr/>
        </p:nvPicPr>
        <p:blipFill rotWithShape="1">
          <a:blip r:embed="rId4">
            <a:alphaModFix/>
          </a:blip>
          <a:srcRect b="12438" l="31300" r="31405" t="12901"/>
          <a:stretch/>
        </p:blipFill>
        <p:spPr>
          <a:xfrm>
            <a:off x="4064862" y="725850"/>
            <a:ext cx="1169625" cy="11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5"/>
          <p:cNvSpPr txBox="1"/>
          <p:nvPr/>
        </p:nvSpPr>
        <p:spPr>
          <a:xfrm>
            <a:off x="1484700" y="1347613"/>
            <a:ext cx="2478900" cy="615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Cart can be either moved left or right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1479225" y="3072375"/>
            <a:ext cx="2478900" cy="831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Keep the pole upright for as long as possible to attain maximum score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1479225" y="2156100"/>
            <a:ext cx="2478900" cy="831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the game starts, the pole will start to fall to the left or right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1479225" y="4049400"/>
            <a:ext cx="2478900" cy="1046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Game ends when either the cart reaches the left border or right border, or if the pole falls down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Hyperparameter: Loss Function</a:t>
            </a:r>
            <a:endParaRPr/>
          </a:p>
        </p:txBody>
      </p:sp>
      <p:sp>
        <p:nvSpPr>
          <p:cNvPr id="744" name="Google Shape;744;p42"/>
          <p:cNvSpPr txBox="1"/>
          <p:nvPr/>
        </p:nvSpPr>
        <p:spPr>
          <a:xfrm>
            <a:off x="1745025" y="4165025"/>
            <a:ext cx="34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Huber Loss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42"/>
          <p:cNvSpPr txBox="1"/>
          <p:nvPr/>
        </p:nvSpPr>
        <p:spPr>
          <a:xfrm>
            <a:off x="6132975" y="4165025"/>
            <a:ext cx="34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L1 Loss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6" name="Google Shape;7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275"/>
            <a:ext cx="4103133" cy="30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933" y="935275"/>
            <a:ext cx="4103133" cy="30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753" name="Google Shape;753;p43"/>
          <p:cNvGrpSpPr/>
          <p:nvPr/>
        </p:nvGrpSpPr>
        <p:grpSpPr>
          <a:xfrm>
            <a:off x="3524205" y="1636447"/>
            <a:ext cx="2028732" cy="3095537"/>
            <a:chOff x="1085850" y="1181650"/>
            <a:chExt cx="2247902" cy="3550335"/>
          </a:xfrm>
        </p:grpSpPr>
        <p:sp>
          <p:nvSpPr>
            <p:cNvPr id="754" name="Google Shape;754;p43"/>
            <p:cNvSpPr/>
            <p:nvPr/>
          </p:nvSpPr>
          <p:spPr>
            <a:xfrm>
              <a:off x="1550204" y="1181650"/>
              <a:ext cx="1318561" cy="1318561"/>
            </a:xfrm>
            <a:custGeom>
              <a:rect b="b" l="l" r="r" t="t"/>
              <a:pathLst>
                <a:path extrusionOk="0" h="26257" w="26257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623520" y="1254966"/>
              <a:ext cx="1172579" cy="1171926"/>
            </a:xfrm>
            <a:custGeom>
              <a:rect b="b" l="l" r="r" t="t"/>
              <a:pathLst>
                <a:path extrusionOk="0" h="23337" w="2335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2651305" y="1619641"/>
              <a:ext cx="77887" cy="58554"/>
            </a:xfrm>
            <a:custGeom>
              <a:rect b="b" l="l" r="r" t="t"/>
              <a:pathLst>
                <a:path extrusionOk="0" h="1166" w="1551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2049910" y="1554660"/>
              <a:ext cx="301104" cy="117760"/>
            </a:xfrm>
            <a:custGeom>
              <a:rect b="b" l="l" r="r" t="t"/>
              <a:pathLst>
                <a:path extrusionOk="0" h="2345" w="5996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2008130" y="1750204"/>
              <a:ext cx="354435" cy="233511"/>
            </a:xfrm>
            <a:custGeom>
              <a:rect b="b" l="l" r="r" t="t"/>
              <a:pathLst>
                <a:path extrusionOk="0" h="4650" w="7058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2487297" y="1939923"/>
              <a:ext cx="24506" cy="101038"/>
            </a:xfrm>
            <a:custGeom>
              <a:rect b="b" l="l" r="r" t="t"/>
              <a:pathLst>
                <a:path extrusionOk="0" h="2012" w="488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2651305" y="1846018"/>
              <a:ext cx="67593" cy="194944"/>
            </a:xfrm>
            <a:custGeom>
              <a:rect b="b" l="l" r="r" t="t"/>
              <a:pathLst>
                <a:path extrusionOk="0" h="3882" w="1346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728373" y="1745032"/>
              <a:ext cx="91998" cy="295932"/>
            </a:xfrm>
            <a:custGeom>
              <a:rect b="b" l="l" r="r" t="t"/>
              <a:pathLst>
                <a:path extrusionOk="0" h="5893" w="1832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2262829" y="1242714"/>
              <a:ext cx="24506" cy="143471"/>
            </a:xfrm>
            <a:custGeom>
              <a:rect b="b" l="l" r="r" t="t"/>
              <a:pathLst>
                <a:path extrusionOk="0" h="2857" w="488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2487297" y="1242714"/>
              <a:ext cx="320990" cy="341579"/>
            </a:xfrm>
            <a:custGeom>
              <a:rect b="b" l="l" r="r" t="t"/>
              <a:pathLst>
                <a:path extrusionOk="0" h="6802" w="6392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692317" y="1302522"/>
              <a:ext cx="504937" cy="224522"/>
            </a:xfrm>
            <a:custGeom>
              <a:rect b="b" l="l" r="r" t="t"/>
              <a:pathLst>
                <a:path extrusionOk="0" h="4471" w="10055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692317" y="1647913"/>
              <a:ext cx="93957" cy="24506"/>
            </a:xfrm>
            <a:custGeom>
              <a:rect b="b" l="l" r="r" t="t"/>
              <a:pathLst>
                <a:path extrusionOk="0" h="488" w="1871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1904583" y="1793290"/>
              <a:ext cx="184650" cy="247673"/>
            </a:xfrm>
            <a:custGeom>
              <a:rect b="b" l="l" r="r" t="t"/>
              <a:pathLst>
                <a:path extrusionOk="0" h="4932" w="3677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1771458" y="1514788"/>
              <a:ext cx="290759" cy="290759"/>
            </a:xfrm>
            <a:custGeom>
              <a:rect b="b" l="l" r="r" t="t"/>
              <a:pathLst>
                <a:path extrusionOk="0" h="5790" w="579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170832" y="1373930"/>
              <a:ext cx="208453" cy="208453"/>
            </a:xfrm>
            <a:custGeom>
              <a:rect b="b" l="l" r="r" t="t"/>
              <a:pathLst>
                <a:path extrusionOk="0" h="4151" w="4151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311690" y="1572035"/>
              <a:ext cx="375677" cy="380146"/>
            </a:xfrm>
            <a:custGeom>
              <a:rect b="b" l="l" r="r" t="t"/>
              <a:pathLst>
                <a:path extrusionOk="0" h="7570" w="7481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033841" y="1325069"/>
              <a:ext cx="56645" cy="56645"/>
            </a:xfrm>
            <a:custGeom>
              <a:rect b="b" l="l" r="r" t="t"/>
              <a:pathLst>
                <a:path extrusionOk="0" h="1128" w="1128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1676248" y="1631843"/>
              <a:ext cx="56645" cy="57298"/>
            </a:xfrm>
            <a:custGeom>
              <a:rect b="b" l="l" r="r" t="t"/>
              <a:pathLst>
                <a:path extrusionOk="0" h="1141" w="1128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048655" y="1914865"/>
              <a:ext cx="56645" cy="57248"/>
            </a:xfrm>
            <a:custGeom>
              <a:rect b="b" l="l" r="r" t="t"/>
              <a:pathLst>
                <a:path extrusionOk="0" h="1140" w="1128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235159" y="1943137"/>
              <a:ext cx="57298" cy="56645"/>
            </a:xfrm>
            <a:custGeom>
              <a:rect b="b" l="l" r="r" t="t"/>
              <a:pathLst>
                <a:path extrusionOk="0" h="1128" w="1141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56721" y="1733482"/>
              <a:ext cx="57248" cy="57298"/>
            </a:xfrm>
            <a:custGeom>
              <a:rect b="b" l="l" r="r" t="t"/>
              <a:pathLst>
                <a:path extrusionOk="0" h="1141" w="114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686005" y="1603571"/>
              <a:ext cx="57298" cy="56645"/>
            </a:xfrm>
            <a:custGeom>
              <a:rect b="b" l="l" r="r" t="t"/>
              <a:pathLst>
                <a:path extrusionOk="0" h="1128" w="1141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1819667" y="1563649"/>
              <a:ext cx="194292" cy="193689"/>
            </a:xfrm>
            <a:custGeom>
              <a:rect b="b" l="l" r="r" t="t"/>
              <a:pathLst>
                <a:path extrusionOk="0" h="3857" w="3869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199807" y="1403508"/>
              <a:ext cx="150552" cy="149899"/>
            </a:xfrm>
            <a:custGeom>
              <a:rect b="b" l="l" r="r" t="t"/>
              <a:pathLst>
                <a:path extrusionOk="0" h="2985" w="2998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238373" y="1441472"/>
              <a:ext cx="73368" cy="73368"/>
            </a:xfrm>
            <a:custGeom>
              <a:rect b="b" l="l" r="r" t="t"/>
              <a:pathLst>
                <a:path extrusionOk="0" h="1461" w="1461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1865364" y="1608693"/>
              <a:ext cx="102946" cy="102946"/>
            </a:xfrm>
            <a:custGeom>
              <a:rect b="b" l="l" r="r" t="t"/>
              <a:pathLst>
                <a:path extrusionOk="0" h="2050" w="205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368937" y="1631843"/>
              <a:ext cx="260528" cy="260528"/>
            </a:xfrm>
            <a:custGeom>
              <a:rect b="b" l="l" r="r" t="t"/>
              <a:pathLst>
                <a:path extrusionOk="0" h="5188" w="5188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452547" y="1715454"/>
              <a:ext cx="93957" cy="93304"/>
            </a:xfrm>
            <a:custGeom>
              <a:rect b="b" l="l" r="r" t="t"/>
              <a:pathLst>
                <a:path extrusionOk="0" h="1858" w="1871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1226658" y="2344469"/>
              <a:ext cx="1965613" cy="679895"/>
            </a:xfrm>
            <a:custGeom>
              <a:rect b="b" l="l" r="r" t="t"/>
              <a:pathLst>
                <a:path extrusionOk="0" h="13539" w="39142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1482662" y="2021626"/>
              <a:ext cx="1454299" cy="130616"/>
            </a:xfrm>
            <a:custGeom>
              <a:rect b="b" l="l" r="r" t="t"/>
              <a:pathLst>
                <a:path extrusionOk="0" h="2601" w="2896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3192189" y="4322206"/>
              <a:ext cx="141563" cy="409775"/>
            </a:xfrm>
            <a:custGeom>
              <a:rect b="b" l="l" r="r" t="t"/>
              <a:pathLst>
                <a:path extrusionOk="0" h="8160" w="2819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085850" y="4322206"/>
              <a:ext cx="140860" cy="409775"/>
            </a:xfrm>
            <a:custGeom>
              <a:rect b="b" l="l" r="r" t="t"/>
              <a:pathLst>
                <a:path extrusionOk="0" h="8160" w="2805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405479" y="2091076"/>
              <a:ext cx="1608617" cy="1580998"/>
            </a:xfrm>
            <a:custGeom>
              <a:rect b="b" l="l" r="r" t="t"/>
              <a:pathLst>
                <a:path extrusionOk="0" h="31483" w="32033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75595" y="2506569"/>
              <a:ext cx="355741" cy="356343"/>
            </a:xfrm>
            <a:custGeom>
              <a:rect b="b" l="l" r="r" t="t"/>
              <a:pathLst>
                <a:path extrusionOk="0" h="7096" w="7084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31586" y="2562510"/>
              <a:ext cx="243806" cy="244459"/>
            </a:xfrm>
            <a:custGeom>
              <a:rect b="b" l="l" r="r" t="t"/>
              <a:pathLst>
                <a:path extrusionOk="0" h="4868" w="4855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2387617" y="2506569"/>
              <a:ext cx="356343" cy="356343"/>
            </a:xfrm>
            <a:custGeom>
              <a:rect b="b" l="l" r="r" t="t"/>
              <a:pathLst>
                <a:path extrusionOk="0" h="7096" w="7096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2443559" y="2562510"/>
              <a:ext cx="244459" cy="244459"/>
            </a:xfrm>
            <a:custGeom>
              <a:rect b="b" l="l" r="r" t="t"/>
              <a:pathLst>
                <a:path extrusionOk="0" h="4868" w="4868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697489" y="3169681"/>
              <a:ext cx="1024638" cy="292668"/>
            </a:xfrm>
            <a:custGeom>
              <a:rect b="b" l="l" r="r" t="t"/>
              <a:pathLst>
                <a:path extrusionOk="0" h="5828" w="20404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751522" y="3224317"/>
              <a:ext cx="915917" cy="183394"/>
            </a:xfrm>
            <a:custGeom>
              <a:rect b="b" l="l" r="r" t="t"/>
              <a:pathLst>
                <a:path extrusionOk="0" h="3652" w="18239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2133571" y="3224317"/>
              <a:ext cx="152460" cy="183394"/>
            </a:xfrm>
            <a:custGeom>
              <a:rect b="b" l="l" r="r" t="t"/>
              <a:pathLst>
                <a:path extrusionOk="0" h="3652" w="3036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28053" y="3224317"/>
              <a:ext cx="152460" cy="183394"/>
            </a:xfrm>
            <a:custGeom>
              <a:rect b="b" l="l" r="r" t="t"/>
              <a:pathLst>
                <a:path extrusionOk="0" h="3652" w="3036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2438386" y="3224317"/>
              <a:ext cx="153163" cy="183394"/>
            </a:xfrm>
            <a:custGeom>
              <a:rect b="b" l="l" r="r" t="t"/>
              <a:pathLst>
                <a:path extrusionOk="0" h="3652" w="305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904583" y="3672000"/>
              <a:ext cx="610444" cy="83010"/>
            </a:xfrm>
            <a:custGeom>
              <a:rect b="b" l="l" r="r" t="t"/>
              <a:pathLst>
                <a:path extrusionOk="0" h="1653" w="12156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2034494" y="3754958"/>
              <a:ext cx="350568" cy="274690"/>
            </a:xfrm>
            <a:custGeom>
              <a:rect b="b" l="l" r="r" t="t"/>
              <a:pathLst>
                <a:path extrusionOk="0" h="5470" w="6981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2034494" y="3846302"/>
              <a:ext cx="350568" cy="91346"/>
            </a:xfrm>
            <a:custGeom>
              <a:rect b="b" l="l" r="r" t="t"/>
              <a:pathLst>
                <a:path extrusionOk="0" h="1819" w="6981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226658" y="4029593"/>
              <a:ext cx="1965613" cy="702392"/>
            </a:xfrm>
            <a:custGeom>
              <a:rect b="b" l="l" r="r" t="t"/>
              <a:pathLst>
                <a:path extrusionOk="0" h="13987" w="39142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43"/>
          <p:cNvSpPr/>
          <p:nvPr/>
        </p:nvSpPr>
        <p:spPr>
          <a:xfrm>
            <a:off x="2590799" y="1263599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01" name="Google Shape;801;p43"/>
          <p:cNvSpPr txBox="1"/>
          <p:nvPr/>
        </p:nvSpPr>
        <p:spPr>
          <a:xfrm>
            <a:off x="457200" y="1410250"/>
            <a:ext cx="3421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reward &amp; average 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reward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2" name="Google Shape;802;p43"/>
          <p:cNvSpPr txBox="1"/>
          <p:nvPr/>
        </p:nvSpPr>
        <p:spPr>
          <a:xfrm>
            <a:off x="457201" y="1980450"/>
            <a:ext cx="2189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provide other RL methods to see the differences.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43"/>
          <p:cNvSpPr txBox="1"/>
          <p:nvPr/>
        </p:nvSpPr>
        <p:spPr>
          <a:xfrm>
            <a:off x="6629400" y="1486450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Compare DQN with DDQN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4" name="Google Shape;804;p43"/>
          <p:cNvSpPr txBox="1"/>
          <p:nvPr/>
        </p:nvSpPr>
        <p:spPr>
          <a:xfrm>
            <a:off x="6705573" y="197828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Improvement was not significant.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43"/>
          <p:cNvSpPr/>
          <p:nvPr/>
        </p:nvSpPr>
        <p:spPr>
          <a:xfrm>
            <a:off x="6033300" y="1339800"/>
            <a:ext cx="596100" cy="59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06" name="Google Shape;806;p43"/>
          <p:cNvSpPr txBox="1"/>
          <p:nvPr/>
        </p:nvSpPr>
        <p:spPr>
          <a:xfrm>
            <a:off x="6629400" y="2717375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Other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7" name="Google Shape;807;p43"/>
          <p:cNvSpPr txBox="1"/>
          <p:nvPr/>
        </p:nvSpPr>
        <p:spPr>
          <a:xfrm>
            <a:off x="6705610" y="3439966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Increasing the number of hidden units and the number of layers can speed up the learning process.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43"/>
          <p:cNvSpPr/>
          <p:nvPr/>
        </p:nvSpPr>
        <p:spPr>
          <a:xfrm>
            <a:off x="6033300" y="2832526"/>
            <a:ext cx="596100" cy="59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09" name="Google Shape;809;p43"/>
          <p:cNvSpPr txBox="1"/>
          <p:nvPr/>
        </p:nvSpPr>
        <p:spPr>
          <a:xfrm>
            <a:off x="3667125" y="4267750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Cartpole game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0" name="Google Shape;810;p43"/>
          <p:cNvSpPr txBox="1"/>
          <p:nvPr/>
        </p:nvSpPr>
        <p:spPr>
          <a:xfrm>
            <a:off x="457200" y="2762275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Successful training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1" name="Google Shape;811;p43"/>
          <p:cNvSpPr txBox="1"/>
          <p:nvPr/>
        </p:nvSpPr>
        <p:spPr>
          <a:xfrm>
            <a:off x="457198" y="3332483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average duration of over 195 would be considered a training success.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43"/>
          <p:cNvSpPr/>
          <p:nvPr/>
        </p:nvSpPr>
        <p:spPr>
          <a:xfrm>
            <a:off x="2590798" y="2839498"/>
            <a:ext cx="596100" cy="59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4"/>
          <p:cNvSpPr txBox="1"/>
          <p:nvPr>
            <p:ph type="title"/>
          </p:nvPr>
        </p:nvSpPr>
        <p:spPr>
          <a:xfrm>
            <a:off x="457200" y="2653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818" name="Google Shape;8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964" y="636750"/>
            <a:ext cx="5430075" cy="40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4"/>
          <p:cNvSpPr txBox="1"/>
          <p:nvPr/>
        </p:nvSpPr>
        <p:spPr>
          <a:xfrm>
            <a:off x="4066350" y="4709300"/>
            <a:ext cx="10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Reinforce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/>
          <p:nvPr>
            <p:ph type="title"/>
          </p:nvPr>
        </p:nvSpPr>
        <p:spPr>
          <a:xfrm>
            <a:off x="457200" y="2653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25" name="Google Shape;825;p45"/>
          <p:cNvSpPr txBox="1"/>
          <p:nvPr/>
        </p:nvSpPr>
        <p:spPr>
          <a:xfrm>
            <a:off x="4270925" y="4709300"/>
            <a:ext cx="10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DDQN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6" name="Google Shape;8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763" y="789150"/>
            <a:ext cx="5820376" cy="39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6"/>
          <p:cNvSpPr txBox="1"/>
          <p:nvPr>
            <p:ph type="title"/>
          </p:nvPr>
        </p:nvSpPr>
        <p:spPr>
          <a:xfrm>
            <a:off x="457200" y="2653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32" name="Google Shape;832;p46"/>
          <p:cNvSpPr txBox="1"/>
          <p:nvPr/>
        </p:nvSpPr>
        <p:spPr>
          <a:xfrm>
            <a:off x="4270925" y="4709300"/>
            <a:ext cx="10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DQN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3" name="Google Shape;8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950" y="636750"/>
            <a:ext cx="5226875" cy="39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839" name="Google Shape;839;p47"/>
          <p:cNvGrpSpPr/>
          <p:nvPr/>
        </p:nvGrpSpPr>
        <p:grpSpPr>
          <a:xfrm flipH="1">
            <a:off x="403446" y="1842306"/>
            <a:ext cx="2732896" cy="2857970"/>
            <a:chOff x="5449625" y="1389325"/>
            <a:chExt cx="3237261" cy="3342655"/>
          </a:xfrm>
        </p:grpSpPr>
        <p:sp>
          <p:nvSpPr>
            <p:cNvPr id="840" name="Google Shape;840;p47"/>
            <p:cNvSpPr/>
            <p:nvPr/>
          </p:nvSpPr>
          <p:spPr>
            <a:xfrm>
              <a:off x="6533088" y="4360137"/>
              <a:ext cx="1749195" cy="185374"/>
            </a:xfrm>
            <a:custGeom>
              <a:rect b="b" l="l" r="r" t="t"/>
              <a:pathLst>
                <a:path extrusionOk="0" h="4713" w="44472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5449625" y="4579763"/>
              <a:ext cx="3237261" cy="152217"/>
            </a:xfrm>
            <a:custGeom>
              <a:rect b="b" l="l" r="r" t="t"/>
              <a:pathLst>
                <a:path extrusionOk="0" h="3870" w="82305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8191774" y="3231092"/>
              <a:ext cx="378261" cy="86296"/>
            </a:xfrm>
            <a:custGeom>
              <a:rect b="b" l="l" r="r" t="t"/>
              <a:pathLst>
                <a:path extrusionOk="0" h="2194" w="9617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8252423" y="3224681"/>
              <a:ext cx="342114" cy="102500"/>
            </a:xfrm>
            <a:custGeom>
              <a:rect b="b" l="l" r="r" t="t"/>
              <a:pathLst>
                <a:path extrusionOk="0" h="2606" w="8698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7744222" y="3452213"/>
              <a:ext cx="62185" cy="898944"/>
            </a:xfrm>
            <a:custGeom>
              <a:rect b="b" l="l" r="r" t="t"/>
              <a:pathLst>
                <a:path extrusionOk="0" h="22855" w="1581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7478656" y="4279862"/>
              <a:ext cx="592977" cy="160162"/>
            </a:xfrm>
            <a:custGeom>
              <a:rect b="b" l="l" r="r" t="t"/>
              <a:pathLst>
                <a:path extrusionOk="0" h="4072" w="15076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708076" y="3426608"/>
              <a:ext cx="134517" cy="208738"/>
            </a:xfrm>
            <a:custGeom>
              <a:rect b="b" l="l" r="r" t="t"/>
              <a:pathLst>
                <a:path extrusionOk="0" h="5307" w="342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343002" y="3414179"/>
              <a:ext cx="864646" cy="71624"/>
            </a:xfrm>
            <a:custGeom>
              <a:rect b="b" l="l" r="r" t="t"/>
              <a:pathLst>
                <a:path extrusionOk="0" h="1821" w="21983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311733" y="3305310"/>
              <a:ext cx="926831" cy="137152"/>
            </a:xfrm>
            <a:custGeom>
              <a:rect b="b" l="l" r="r" t="t"/>
              <a:pathLst>
                <a:path extrusionOk="0" h="3487" w="23564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532147" y="1433376"/>
              <a:ext cx="1154684" cy="1453100"/>
            </a:xfrm>
            <a:custGeom>
              <a:rect b="b" l="l" r="r" t="t"/>
              <a:pathLst>
                <a:path extrusionOk="0" h="36944" w="29357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7128685" y="1433376"/>
              <a:ext cx="722971" cy="837900"/>
            </a:xfrm>
            <a:custGeom>
              <a:rect b="b" l="l" r="r" t="t"/>
              <a:pathLst>
                <a:path extrusionOk="0" h="21303" w="18381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7365617" y="1934024"/>
              <a:ext cx="505226" cy="418222"/>
            </a:xfrm>
            <a:custGeom>
              <a:rect b="b" l="l" r="r" t="t"/>
              <a:pathLst>
                <a:path extrusionOk="0" h="10633" w="12845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7069137" y="2926707"/>
              <a:ext cx="1213132" cy="381643"/>
            </a:xfrm>
            <a:custGeom>
              <a:rect b="b" l="l" r="r" t="t"/>
              <a:pathLst>
                <a:path extrusionOk="0" h="9703" w="30843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6683374" y="4178898"/>
              <a:ext cx="242642" cy="241148"/>
            </a:xfrm>
            <a:custGeom>
              <a:rect b="b" l="l" r="r" t="t"/>
              <a:pathLst>
                <a:path extrusionOk="0" h="6131" w="6169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6660798" y="4200373"/>
              <a:ext cx="265219" cy="235877"/>
            </a:xfrm>
            <a:custGeom>
              <a:rect b="b" l="l" r="r" t="t"/>
              <a:pathLst>
                <a:path extrusionOk="0" h="5997" w="6743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7608607" y="1993179"/>
              <a:ext cx="739176" cy="1192404"/>
            </a:xfrm>
            <a:custGeom>
              <a:rect b="b" l="l" r="r" t="t"/>
              <a:pathLst>
                <a:path extrusionOk="0" h="30316" w="18793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7525342" y="3053669"/>
              <a:ext cx="716599" cy="360561"/>
            </a:xfrm>
            <a:custGeom>
              <a:rect b="b" l="l" r="r" t="t"/>
              <a:pathLst>
                <a:path extrusionOk="0" h="9167" w="18219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7773602" y="1679393"/>
              <a:ext cx="218925" cy="431399"/>
            </a:xfrm>
            <a:custGeom>
              <a:rect b="b" l="l" r="r" t="t"/>
              <a:pathLst>
                <a:path extrusionOk="0" h="10968" w="5566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603337" y="1639826"/>
              <a:ext cx="309350" cy="325516"/>
            </a:xfrm>
            <a:custGeom>
              <a:rect b="b" l="l" r="r" t="t"/>
              <a:pathLst>
                <a:path extrusionOk="0" h="8276" w="7865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868902" y="1648479"/>
              <a:ext cx="64112" cy="110052"/>
            </a:xfrm>
            <a:custGeom>
              <a:rect b="b" l="l" r="r" t="t"/>
              <a:pathLst>
                <a:path extrusionOk="0" h="2798" w="163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7730652" y="1771311"/>
              <a:ext cx="42243" cy="79884"/>
            </a:xfrm>
            <a:custGeom>
              <a:rect b="b" l="l" r="r" t="t"/>
              <a:pathLst>
                <a:path extrusionOk="0" h="2031" w="1074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7484280" y="1425864"/>
              <a:ext cx="326656" cy="355644"/>
            </a:xfrm>
            <a:custGeom>
              <a:rect b="b" l="l" r="r" t="t"/>
              <a:pathLst>
                <a:path extrusionOk="0" h="9042" w="8305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7748352" y="1861340"/>
              <a:ext cx="54672" cy="30168"/>
            </a:xfrm>
            <a:custGeom>
              <a:rect b="b" l="l" r="r" t="t"/>
              <a:pathLst>
                <a:path extrusionOk="0" h="767" w="139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7754763" y="1746060"/>
              <a:ext cx="51290" cy="29027"/>
            </a:xfrm>
            <a:custGeom>
              <a:rect b="b" l="l" r="r" t="t"/>
              <a:pathLst>
                <a:path extrusionOk="0" h="738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7744222" y="1708027"/>
              <a:ext cx="46373" cy="40316"/>
            </a:xfrm>
            <a:custGeom>
              <a:rect b="b" l="l" r="r" t="t"/>
              <a:pathLst>
                <a:path extrusionOk="0" h="1025" w="1179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7671891" y="1787122"/>
              <a:ext cx="51290" cy="29067"/>
            </a:xfrm>
            <a:custGeom>
              <a:rect b="b" l="l" r="r" t="t"/>
              <a:pathLst>
                <a:path extrusionOk="0" h="739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7651557" y="1763012"/>
              <a:ext cx="61831" cy="18132"/>
            </a:xfrm>
            <a:custGeom>
              <a:rect b="b" l="l" r="r" t="t"/>
              <a:pathLst>
                <a:path extrusionOk="0" h="461" w="1572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6851005" y="3053669"/>
              <a:ext cx="875974" cy="1164871"/>
            </a:xfrm>
            <a:custGeom>
              <a:rect b="b" l="l" r="r" t="t"/>
              <a:pathLst>
                <a:path extrusionOk="0" h="29616" w="22271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7694507" y="1602894"/>
              <a:ext cx="201579" cy="123976"/>
            </a:xfrm>
            <a:custGeom>
              <a:rect b="b" l="l" r="r" t="t"/>
              <a:pathLst>
                <a:path extrusionOk="0" h="3152" w="5125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7951420" y="1776188"/>
              <a:ext cx="441586" cy="528983"/>
            </a:xfrm>
            <a:custGeom>
              <a:rect b="b" l="l" r="r" t="t"/>
              <a:pathLst>
                <a:path extrusionOk="0" h="13449" w="11227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7534389" y="1389325"/>
              <a:ext cx="265652" cy="115677"/>
            </a:xfrm>
            <a:custGeom>
              <a:rect b="b" l="l" r="r" t="t"/>
              <a:pathLst>
                <a:path extrusionOk="0" h="2941" w="6754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6751575" y="2828733"/>
              <a:ext cx="442333" cy="90858"/>
            </a:xfrm>
            <a:custGeom>
              <a:rect b="b" l="l" r="r" t="t"/>
              <a:pathLst>
                <a:path extrusionOk="0" h="2310" w="11246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6644947" y="2603837"/>
              <a:ext cx="334208" cy="315761"/>
            </a:xfrm>
            <a:custGeom>
              <a:rect b="b" l="l" r="r" t="t"/>
              <a:pathLst>
                <a:path extrusionOk="0" h="8028" w="8497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6143904" y="1766394"/>
              <a:ext cx="1389814" cy="897410"/>
            </a:xfrm>
            <a:custGeom>
              <a:rect b="b" l="l" r="r" t="t"/>
              <a:pathLst>
                <a:path extrusionOk="0" h="22816" w="35335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5860993" y="3031447"/>
              <a:ext cx="2330490" cy="50503"/>
            </a:xfrm>
            <a:custGeom>
              <a:rect b="b" l="l" r="r" t="t"/>
              <a:pathLst>
                <a:path extrusionOk="0" h="1284" w="59251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559242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7855726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5745712" y="2913531"/>
              <a:ext cx="2567862" cy="129247"/>
            </a:xfrm>
            <a:custGeom>
              <a:rect b="b" l="l" r="r" t="t"/>
              <a:pathLst>
                <a:path extrusionOk="0" h="3286" w="65286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" name="Google Shape;880;p47"/>
          <p:cNvSpPr/>
          <p:nvPr/>
        </p:nvSpPr>
        <p:spPr>
          <a:xfrm flipH="1">
            <a:off x="4891376" y="1064963"/>
            <a:ext cx="634800" cy="56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1" name="Google Shape;881;p47"/>
          <p:cNvSpPr txBox="1"/>
          <p:nvPr/>
        </p:nvSpPr>
        <p:spPr>
          <a:xfrm flipH="1">
            <a:off x="5724872" y="914854"/>
            <a:ext cx="2319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REINFORCE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2" name="Google Shape;882;p47"/>
          <p:cNvSpPr txBox="1"/>
          <p:nvPr/>
        </p:nvSpPr>
        <p:spPr>
          <a:xfrm flipH="1">
            <a:off x="5736025" y="1269736"/>
            <a:ext cx="1839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Takes the longest time to be trained.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47"/>
          <p:cNvSpPr/>
          <p:nvPr/>
        </p:nvSpPr>
        <p:spPr>
          <a:xfrm flipH="1">
            <a:off x="4891376" y="1915550"/>
            <a:ext cx="634800" cy="568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4" name="Google Shape;884;p47"/>
          <p:cNvSpPr txBox="1"/>
          <p:nvPr/>
        </p:nvSpPr>
        <p:spPr>
          <a:xfrm flipH="1">
            <a:off x="5724823" y="1828143"/>
            <a:ext cx="2319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DQN 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5" name="Google Shape;885;p47"/>
          <p:cNvSpPr txBox="1"/>
          <p:nvPr/>
        </p:nvSpPr>
        <p:spPr>
          <a:xfrm flipH="1">
            <a:off x="5744975" y="2063950"/>
            <a:ext cx="26079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reach our threshold in much shorter time.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6" name="Google Shape;886;p47"/>
          <p:cNvSpPr/>
          <p:nvPr/>
        </p:nvSpPr>
        <p:spPr>
          <a:xfrm flipH="1">
            <a:off x="4891276" y="3044613"/>
            <a:ext cx="634800" cy="56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7" name="Google Shape;887;p47"/>
          <p:cNvSpPr txBox="1"/>
          <p:nvPr/>
        </p:nvSpPr>
        <p:spPr>
          <a:xfrm flipH="1">
            <a:off x="5724823" y="2774478"/>
            <a:ext cx="2319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DDQN 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8" name="Google Shape;888;p47"/>
          <p:cNvSpPr txBox="1"/>
          <p:nvPr/>
        </p:nvSpPr>
        <p:spPr>
          <a:xfrm flipH="1">
            <a:off x="5748325" y="2920750"/>
            <a:ext cx="3135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DQN and Double DQN agents have similar performance.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47"/>
          <p:cNvSpPr/>
          <p:nvPr/>
        </p:nvSpPr>
        <p:spPr>
          <a:xfrm flipH="1">
            <a:off x="4891376" y="4095075"/>
            <a:ext cx="634800" cy="568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0" name="Google Shape;890;p47"/>
          <p:cNvSpPr txBox="1"/>
          <p:nvPr/>
        </p:nvSpPr>
        <p:spPr>
          <a:xfrm flipH="1">
            <a:off x="5724823" y="4139896"/>
            <a:ext cx="2319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Possible improvements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1" name="Google Shape;891;p47"/>
          <p:cNvSpPr txBox="1"/>
          <p:nvPr/>
        </p:nvSpPr>
        <p:spPr>
          <a:xfrm flipH="1">
            <a:off x="5748225" y="4382900"/>
            <a:ext cx="3252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discuss how to make the algorithm converge.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47"/>
          <p:cNvSpPr/>
          <p:nvPr/>
        </p:nvSpPr>
        <p:spPr>
          <a:xfrm flipH="1">
            <a:off x="1902697" y="2484046"/>
            <a:ext cx="155400" cy="157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3" name="Google Shape;893;p47"/>
          <p:cNvCxnSpPr>
            <a:stCxn id="892" idx="2"/>
            <a:endCxn id="880" idx="6"/>
          </p:cNvCxnSpPr>
          <p:nvPr/>
        </p:nvCxnSpPr>
        <p:spPr>
          <a:xfrm flipH="1" rot="10800000">
            <a:off x="2058097" y="1349146"/>
            <a:ext cx="2833200" cy="1213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47"/>
          <p:cNvCxnSpPr>
            <a:stCxn id="892" idx="2"/>
            <a:endCxn id="883" idx="6"/>
          </p:cNvCxnSpPr>
          <p:nvPr/>
        </p:nvCxnSpPr>
        <p:spPr>
          <a:xfrm flipH="1" rot="10800000">
            <a:off x="2058097" y="2199946"/>
            <a:ext cx="2833200" cy="362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47"/>
          <p:cNvCxnSpPr>
            <a:stCxn id="892" idx="2"/>
            <a:endCxn id="886" idx="6"/>
          </p:cNvCxnSpPr>
          <p:nvPr/>
        </p:nvCxnSpPr>
        <p:spPr>
          <a:xfrm>
            <a:off x="2058097" y="2562646"/>
            <a:ext cx="2833200" cy="766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47"/>
          <p:cNvCxnSpPr>
            <a:stCxn id="892" idx="2"/>
            <a:endCxn id="889" idx="6"/>
          </p:cNvCxnSpPr>
          <p:nvPr/>
        </p:nvCxnSpPr>
        <p:spPr>
          <a:xfrm>
            <a:off x="2058097" y="2562646"/>
            <a:ext cx="2833200" cy="1816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7"/>
          <p:cNvSpPr txBox="1"/>
          <p:nvPr/>
        </p:nvSpPr>
        <p:spPr>
          <a:xfrm>
            <a:off x="5779300" y="3496475"/>
            <a:ext cx="36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fine tuning, DDQN can outperform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DQN.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 txBox="1"/>
          <p:nvPr>
            <p:ph type="title"/>
          </p:nvPr>
        </p:nvSpPr>
        <p:spPr>
          <a:xfrm>
            <a:off x="-77300" y="30075"/>
            <a:ext cx="9122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Introduction: learning Cart Pole game using Reinforcement Learning</a:t>
            </a:r>
            <a:endParaRPr sz="2700" u="sng"/>
          </a:p>
        </p:txBody>
      </p:sp>
      <p:pic>
        <p:nvPicPr>
          <p:cNvPr id="285" name="Google Shape;2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663" y="3509125"/>
            <a:ext cx="2778075" cy="15356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16"/>
          <p:cNvSpPr/>
          <p:nvPr/>
        </p:nvSpPr>
        <p:spPr>
          <a:xfrm>
            <a:off x="5842600" y="716350"/>
            <a:ext cx="2668500" cy="2731500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3073675" y="716350"/>
            <a:ext cx="2668500" cy="27315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304750" y="716350"/>
            <a:ext cx="2668500" cy="27315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304750" y="446875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3073663" y="446875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5842588" y="446875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518774" y="561250"/>
            <a:ext cx="2240451" cy="3153525"/>
            <a:chOff x="688824" y="1376475"/>
            <a:chExt cx="2240451" cy="3153525"/>
          </a:xfrm>
        </p:grpSpPr>
        <p:sp>
          <p:nvSpPr>
            <p:cNvPr id="293" name="Google Shape;293;p16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Methods Used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94" name="Google Shape;294;p16"/>
            <p:cNvGrpSpPr/>
            <p:nvPr/>
          </p:nvGrpSpPr>
          <p:grpSpPr>
            <a:xfrm>
              <a:off x="688834" y="1921725"/>
              <a:ext cx="2240441" cy="1464900"/>
              <a:chOff x="695359" y="2249850"/>
              <a:chExt cx="2240441" cy="1464900"/>
            </a:xfrm>
          </p:grpSpPr>
          <p:sp>
            <p:nvSpPr>
              <p:cNvPr id="295" name="Google Shape;295;p16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6" name="Google Shape;296;p16"/>
              <p:cNvSpPr txBox="1"/>
              <p:nvPr/>
            </p:nvSpPr>
            <p:spPr>
              <a:xfrm>
                <a:off x="695400" y="2249850"/>
                <a:ext cx="2240400" cy="146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REINFORCE method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Deep Q-Learning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Double Deep Q-Learning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7" name="Google Shape;297;p16"/>
            <p:cNvGrpSpPr/>
            <p:nvPr/>
          </p:nvGrpSpPr>
          <p:grpSpPr>
            <a:xfrm>
              <a:off x="688834" y="3613901"/>
              <a:ext cx="2240441" cy="916099"/>
              <a:chOff x="695359" y="2302076"/>
              <a:chExt cx="2240441" cy="916099"/>
            </a:xfrm>
          </p:grpSpPr>
          <p:sp>
            <p:nvSpPr>
              <p:cNvPr id="298" name="Google Shape;298;p16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9" name="Google Shape;299;p16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00" name="Google Shape;300;p16"/>
          <p:cNvGrpSpPr/>
          <p:nvPr/>
        </p:nvGrpSpPr>
        <p:grpSpPr>
          <a:xfrm>
            <a:off x="6056611" y="561250"/>
            <a:ext cx="2240413" cy="1680225"/>
            <a:chOff x="6226661" y="1376475"/>
            <a:chExt cx="2240413" cy="1680225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226661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Why is this important?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2" name="Google Shape;302;p16"/>
            <p:cNvSpPr txBox="1"/>
            <p:nvPr/>
          </p:nvSpPr>
          <p:spPr>
            <a:xfrm>
              <a:off x="6226675" y="1923300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Come up with innovative solutions to different problems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Reinforcement learning is being applied to biggest industries in the world, rapidly expanding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" name="Google Shape;303;p16"/>
          <p:cNvGrpSpPr/>
          <p:nvPr/>
        </p:nvGrpSpPr>
        <p:grpSpPr>
          <a:xfrm>
            <a:off x="3281775" y="561250"/>
            <a:ext cx="2246311" cy="2009975"/>
            <a:chOff x="3451825" y="1376475"/>
            <a:chExt cx="2246311" cy="2009975"/>
          </a:xfrm>
        </p:grpSpPr>
        <p:sp>
          <p:nvSpPr>
            <p:cNvPr id="304" name="Google Shape;304;p16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Aims of this project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5" name="Google Shape;305;p16"/>
            <p:cNvSpPr txBox="1"/>
            <p:nvPr/>
          </p:nvSpPr>
          <p:spPr>
            <a:xfrm>
              <a:off x="3451825" y="1968950"/>
              <a:ext cx="2240400" cy="14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Provide d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etailed documentation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of implementing various reinforcement learning methods on Cart Pole game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Cultivates interest in reinforcement learning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/>
          <p:nvPr/>
        </p:nvSpPr>
        <p:spPr>
          <a:xfrm>
            <a:off x="6012650" y="1417275"/>
            <a:ext cx="2668500" cy="3200400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314" name="Google Shape;314;p17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6012638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17"/>
          <p:cNvGrpSpPr/>
          <p:nvPr/>
        </p:nvGrpSpPr>
        <p:grpSpPr>
          <a:xfrm>
            <a:off x="688824" y="1262175"/>
            <a:ext cx="2240451" cy="3153525"/>
            <a:chOff x="688824" y="1376475"/>
            <a:chExt cx="2240451" cy="3153525"/>
          </a:xfrm>
        </p:grpSpPr>
        <p:sp>
          <p:nvSpPr>
            <p:cNvPr id="318" name="Google Shape;318;p17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19" name="Google Shape;319;p17"/>
            <p:cNvGrpSpPr/>
            <p:nvPr/>
          </p:nvGrpSpPr>
          <p:grpSpPr>
            <a:xfrm>
              <a:off x="688834" y="1973951"/>
              <a:ext cx="2240441" cy="1412599"/>
              <a:chOff x="695359" y="2302076"/>
              <a:chExt cx="2240441" cy="1412599"/>
            </a:xfrm>
          </p:grpSpPr>
          <p:sp>
            <p:nvSpPr>
              <p:cNvPr id="320" name="Google Shape;320;p1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Advantages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1" name="Google Shape;321;p17"/>
              <p:cNvSpPr txBox="1"/>
              <p:nvPr/>
            </p:nvSpPr>
            <p:spPr>
              <a:xfrm>
                <a:off x="695400" y="25812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Learning strategies from the optimal distribution of functions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22" name="Google Shape;322;p17"/>
            <p:cNvGrpSpPr/>
            <p:nvPr/>
          </p:nvGrpSpPr>
          <p:grpSpPr>
            <a:xfrm>
              <a:off x="688834" y="3613901"/>
              <a:ext cx="2240441" cy="916099"/>
              <a:chOff x="695359" y="2302076"/>
              <a:chExt cx="2240441" cy="916099"/>
            </a:xfrm>
          </p:grpSpPr>
          <p:sp>
            <p:nvSpPr>
              <p:cNvPr id="323" name="Google Shape;323;p1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Disadvantages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4" name="Google Shape;324;p17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Takes a long time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Unsatisfactory results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25" name="Google Shape;325;p17"/>
          <p:cNvGrpSpPr/>
          <p:nvPr/>
        </p:nvGrpSpPr>
        <p:grpSpPr>
          <a:xfrm>
            <a:off x="3451784" y="1262175"/>
            <a:ext cx="2560841" cy="3153525"/>
            <a:chOff x="3451784" y="1376475"/>
            <a:chExt cx="2560841" cy="3153525"/>
          </a:xfrm>
        </p:grpSpPr>
        <p:sp>
          <p:nvSpPr>
            <p:cNvPr id="326" name="Google Shape;326;p17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Deep Q-Learning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27" name="Google Shape;327;p17"/>
            <p:cNvGrpSpPr/>
            <p:nvPr/>
          </p:nvGrpSpPr>
          <p:grpSpPr>
            <a:xfrm>
              <a:off x="3451784" y="1973951"/>
              <a:ext cx="2240441" cy="1412599"/>
              <a:chOff x="695359" y="2302076"/>
              <a:chExt cx="2240441" cy="1412599"/>
            </a:xfrm>
          </p:grpSpPr>
          <p:sp>
            <p:nvSpPr>
              <p:cNvPr id="328" name="Google Shape;328;p1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Advantages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9" name="Google Shape;329;p17"/>
              <p:cNvSpPr txBox="1"/>
              <p:nvPr/>
            </p:nvSpPr>
            <p:spPr>
              <a:xfrm>
                <a:off x="695400" y="25812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Introduction of experience replay and target network mechanisms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Improved training efficiency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>
              <a:off x="3451784" y="3613901"/>
              <a:ext cx="2560841" cy="916099"/>
              <a:chOff x="695359" y="2302076"/>
              <a:chExt cx="2560841" cy="916099"/>
            </a:xfrm>
          </p:grpSpPr>
          <p:sp>
            <p:nvSpPr>
              <p:cNvPr id="331" name="Google Shape;331;p1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Disadvantages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2" name="Google Shape;332;p17"/>
              <p:cNvSpPr txBox="1"/>
              <p:nvPr/>
            </p:nvSpPr>
            <p:spPr>
              <a:xfrm>
                <a:off x="695400" y="2657475"/>
                <a:ext cx="25608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Overestimate the reward  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Low quality strategies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33" name="Google Shape;333;p17"/>
          <p:cNvGrpSpPr/>
          <p:nvPr/>
        </p:nvGrpSpPr>
        <p:grpSpPr>
          <a:xfrm>
            <a:off x="7474777" y="3751552"/>
            <a:ext cx="992277" cy="735529"/>
            <a:chOff x="1188850" y="432475"/>
            <a:chExt cx="1188925" cy="1058925"/>
          </a:xfrm>
        </p:grpSpPr>
        <p:sp>
          <p:nvSpPr>
            <p:cNvPr id="334" name="Google Shape;334;p17"/>
            <p:cNvSpPr/>
            <p:nvPr/>
          </p:nvSpPr>
          <p:spPr>
            <a:xfrm>
              <a:off x="1746975" y="1078000"/>
              <a:ext cx="458525" cy="413400"/>
            </a:xfrm>
            <a:custGeom>
              <a:rect b="b" l="l" r="r" t="t"/>
              <a:pathLst>
                <a:path extrusionOk="0" h="16536" w="18341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1559650" y="861850"/>
              <a:ext cx="746075" cy="429725"/>
            </a:xfrm>
            <a:custGeom>
              <a:rect b="b" l="l" r="r" t="t"/>
              <a:pathLst>
                <a:path extrusionOk="0" h="17189" w="29843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1188850" y="444325"/>
              <a:ext cx="1188925" cy="915150"/>
            </a:xfrm>
            <a:custGeom>
              <a:rect b="b" l="l" r="r" t="t"/>
              <a:pathLst>
                <a:path extrusionOk="0" h="36606" w="47557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16582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17200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1783475" y="720000"/>
              <a:ext cx="31400" cy="332075"/>
            </a:xfrm>
            <a:custGeom>
              <a:rect b="b" l="l" r="r" t="t"/>
              <a:pathLst>
                <a:path extrusionOk="0" h="13283" w="1256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570525" y="932625"/>
              <a:ext cx="332075" cy="31725"/>
            </a:xfrm>
            <a:custGeom>
              <a:rect b="b" l="l" r="r" t="t"/>
              <a:pathLst>
                <a:path extrusionOk="0" h="1269" w="13283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1570525" y="870825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1570525" y="807750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1617275" y="767400"/>
              <a:ext cx="237300" cy="237300"/>
            </a:xfrm>
            <a:custGeom>
              <a:rect b="b" l="l" r="r" t="t"/>
              <a:pathLst>
                <a:path extrusionOk="0" h="9492" w="9492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1617275" y="767400"/>
              <a:ext cx="118500" cy="237300"/>
            </a:xfrm>
            <a:custGeom>
              <a:rect b="b" l="l" r="r" t="t"/>
              <a:pathLst>
                <a:path extrusionOk="0" h="9492" w="474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1735750" y="767400"/>
              <a:ext cx="118825" cy="237300"/>
            </a:xfrm>
            <a:custGeom>
              <a:rect b="b" l="l" r="r" t="t"/>
              <a:pathLst>
                <a:path extrusionOk="0" h="9492" w="4753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1656675" y="806775"/>
              <a:ext cx="158200" cy="158200"/>
            </a:xfrm>
            <a:custGeom>
              <a:rect b="b" l="l" r="r" t="t"/>
              <a:pathLst>
                <a:path extrusionOk="0" h="6328" w="6328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2035450" y="552225"/>
              <a:ext cx="89050" cy="345200"/>
            </a:xfrm>
            <a:custGeom>
              <a:rect b="b" l="l" r="r" t="t"/>
              <a:pathLst>
                <a:path extrusionOk="0" h="13808" w="3562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215400" y="721925"/>
              <a:ext cx="80075" cy="173250"/>
            </a:xfrm>
            <a:custGeom>
              <a:rect b="b" l="l" r="r" t="t"/>
              <a:pathLst>
                <a:path extrusionOk="0" h="6930" w="3203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016250" y="986725"/>
              <a:ext cx="127150" cy="171025"/>
            </a:xfrm>
            <a:custGeom>
              <a:rect b="b" l="l" r="r" t="t"/>
              <a:pathLst>
                <a:path extrusionOk="0" h="6841" w="5086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1636825" y="432475"/>
              <a:ext cx="325325" cy="175500"/>
            </a:xfrm>
            <a:custGeom>
              <a:rect b="b" l="l" r="r" t="t"/>
              <a:pathLst>
                <a:path extrusionOk="0" h="7020" w="13013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1382575" y="555100"/>
              <a:ext cx="204950" cy="139650"/>
            </a:xfrm>
            <a:custGeom>
              <a:rect b="b" l="l" r="r" t="t"/>
              <a:pathLst>
                <a:path extrusionOk="0" h="5586" w="8198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1286200" y="717775"/>
              <a:ext cx="120425" cy="148600"/>
            </a:xfrm>
            <a:custGeom>
              <a:rect b="b" l="l" r="r" t="t"/>
              <a:pathLst>
                <a:path extrusionOk="0" h="5944" w="4817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1684200" y="1149400"/>
              <a:ext cx="111125" cy="186375"/>
            </a:xfrm>
            <a:custGeom>
              <a:rect b="b" l="l" r="r" t="t"/>
              <a:pathLst>
                <a:path extrusionOk="0" h="7455" w="4445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1399875" y="986725"/>
              <a:ext cx="244650" cy="379150"/>
            </a:xfrm>
            <a:custGeom>
              <a:rect b="b" l="l" r="r" t="t"/>
              <a:pathLst>
                <a:path extrusionOk="0" h="15166" w="9786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1920500" y="1064550"/>
              <a:ext cx="24375" cy="166850"/>
            </a:xfrm>
            <a:custGeom>
              <a:rect b="b" l="l" r="r" t="t"/>
              <a:pathLst>
                <a:path extrusionOk="0" h="6674" w="975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1386100" y="97297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1360175" y="818625"/>
              <a:ext cx="51875" cy="52225"/>
            </a:xfrm>
            <a:custGeom>
              <a:rect b="b" l="l" r="r" t="t"/>
              <a:pathLst>
                <a:path extrusionOk="0" h="2089" w="2075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1549400" y="656600"/>
              <a:ext cx="52225" cy="51900"/>
            </a:xfrm>
            <a:custGeom>
              <a:rect b="b" l="l" r="r" t="t"/>
              <a:pathLst>
                <a:path extrusionOk="0" h="2076" w="2089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1924025" y="569825"/>
              <a:ext cx="52225" cy="52225"/>
            </a:xfrm>
            <a:custGeom>
              <a:rect b="b" l="l" r="r" t="t"/>
              <a:pathLst>
                <a:path extrusionOk="0" h="2089" w="2089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2174100" y="85705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2021375" y="85930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2101425" y="9822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1906750" y="1052050"/>
              <a:ext cx="51875" cy="51900"/>
            </a:xfrm>
            <a:custGeom>
              <a:rect b="b" l="l" r="r" t="t"/>
              <a:pathLst>
                <a:path extrusionOk="0" h="2076" w="2075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1670425" y="113562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1515775" y="1060050"/>
              <a:ext cx="24375" cy="97700"/>
            </a:xfrm>
            <a:custGeom>
              <a:rect b="b" l="l" r="r" t="t"/>
              <a:pathLst>
                <a:path extrusionOk="0" h="3908" w="975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1502025" y="10520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1988075" y="721925"/>
              <a:ext cx="136425" cy="24375"/>
            </a:xfrm>
            <a:custGeom>
              <a:rect b="b" l="l" r="r" t="t"/>
              <a:pathLst>
                <a:path extrusionOk="0" h="975" w="5457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74300" y="708150"/>
              <a:ext cx="51900" cy="52225"/>
            </a:xfrm>
            <a:custGeom>
              <a:rect b="b" l="l" r="r" t="t"/>
              <a:pathLst>
                <a:path extrusionOk="0" h="2089" w="2076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6214775" y="1262175"/>
            <a:ext cx="2252287" cy="2010075"/>
            <a:chOff x="6214775" y="1376475"/>
            <a:chExt cx="2252287" cy="2010075"/>
          </a:xfrm>
        </p:grpSpPr>
        <p:sp>
          <p:nvSpPr>
            <p:cNvPr id="370" name="Google Shape;370;p17"/>
            <p:cNvSpPr txBox="1"/>
            <p:nvPr/>
          </p:nvSpPr>
          <p:spPr>
            <a:xfrm>
              <a:off x="6226661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Double 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Deep Q-Learning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1" name="Google Shape;371;p17"/>
            <p:cNvSpPr txBox="1"/>
            <p:nvPr/>
          </p:nvSpPr>
          <p:spPr>
            <a:xfrm>
              <a:off x="6214775" y="2253150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agent uses two neural networks to learn and predict the actions to be taken at each step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More stable and more efficient than DQN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2" name="Google Shape;372;p17"/>
          <p:cNvSpPr txBox="1"/>
          <p:nvPr/>
        </p:nvSpPr>
        <p:spPr>
          <a:xfrm>
            <a:off x="6226684" y="1854639"/>
            <a:ext cx="2114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Advantages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Environment</a:t>
            </a:r>
            <a:endParaRPr/>
          </a:p>
        </p:txBody>
      </p:sp>
      <p:sp>
        <p:nvSpPr>
          <p:cNvPr id="378" name="Google Shape;378;p18"/>
          <p:cNvSpPr/>
          <p:nvPr/>
        </p:nvSpPr>
        <p:spPr>
          <a:xfrm>
            <a:off x="5683350" y="3550875"/>
            <a:ext cx="3332400" cy="11658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"/>
          <p:cNvSpPr/>
          <p:nvPr/>
        </p:nvSpPr>
        <p:spPr>
          <a:xfrm>
            <a:off x="5683350" y="1219200"/>
            <a:ext cx="3332400" cy="11811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8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fmla="val 707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18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382" name="Google Shape;382;p18"/>
            <p:cNvSpPr/>
            <p:nvPr/>
          </p:nvSpPr>
          <p:spPr>
            <a:xfrm>
              <a:off x="-2050539" y="1195241"/>
              <a:ext cx="1087557" cy="2238519"/>
            </a:xfrm>
            <a:custGeom>
              <a:rect b="b" l="l" r="r" t="t"/>
              <a:pathLst>
                <a:path extrusionOk="0" h="79613" w="38679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-2050539" y="1195241"/>
              <a:ext cx="1087557" cy="2238519"/>
            </a:xfrm>
            <a:custGeom>
              <a:rect b="b" l="l" r="r" t="t"/>
              <a:pathLst>
                <a:path extrusionOk="0" fill="none" h="79613" w="38679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-2050539" y="1195241"/>
              <a:ext cx="1087557" cy="202474"/>
            </a:xfrm>
            <a:custGeom>
              <a:rect b="b" l="l" r="r" t="t"/>
              <a:pathLst>
                <a:path extrusionOk="0" h="7201" w="38679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-1296958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-1182266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-1072636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18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389" name="Google Shape;389;p18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rect b="b" l="l" r="r" t="t"/>
                <a:pathLst>
                  <a:path extrusionOk="0" h="26104" w="43937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rect b="b" l="l" r="r" t="t"/>
                <a:pathLst>
                  <a:path extrusionOk="0" h="9646" w="28811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rect b="b" l="l" r="r" t="t"/>
                <a:pathLst>
                  <a:path extrusionOk="0" h="9646" w="28811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rect b="b" l="l" r="r" t="t"/>
                <a:pathLst>
                  <a:path extrusionOk="0" h="4409" w="16215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rect b="b" l="l" r="r" t="t"/>
                <a:pathLst>
                  <a:path extrusionOk="0" h="3782" w="6666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rect b="b" l="l" r="r" t="t"/>
                <a:pathLst>
                  <a:path extrusionOk="0" h="6530" w="11631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rect b="b" l="l" r="r" t="t"/>
                <a:pathLst>
                  <a:path extrusionOk="0" h="4885" w="12447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rect b="b" l="l" r="r" t="t"/>
                <a:pathLst>
                  <a:path extrusionOk="0" h="1130" w="5374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rect b="b" l="l" r="r" t="t"/>
                <a:pathLst>
                  <a:path extrusionOk="0" h="6313" w="13563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rect b="b" l="l" r="r" t="t"/>
                <a:pathLst>
                  <a:path extrusionOk="0" h="1144" w="8244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rect b="b" l="l" r="r" t="t"/>
                <a:pathLst>
                  <a:path extrusionOk="0" h="8407" w="4095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rect b="b" l="l" r="r" t="t"/>
                <a:pathLst>
                  <a:path extrusionOk="0" h="7564" w="4612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rect b="b" l="l" r="r" t="t"/>
                <a:pathLst>
                  <a:path extrusionOk="0" h="4300" w="4585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rect b="b" l="l" r="r" t="t"/>
                <a:pathLst>
                  <a:path extrusionOk="0" h="5034" w="11604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rect b="b" l="l" r="r" t="t"/>
                <a:pathLst>
                  <a:path extrusionOk="0" h="3728" w="3837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rect b="b" l="l" r="r" t="t"/>
                <a:pathLst>
                  <a:path extrusionOk="0" h="5210" w="3225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rect b="b" l="l" r="r" t="t"/>
                <a:pathLst>
                  <a:path extrusionOk="0" h="12501" w="5252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8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rect b="b" l="l" r="r" t="t"/>
                <a:pathLst>
                  <a:path extrusionOk="0" h="4408" w="3782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rect b="b" l="l" r="r" t="t"/>
                <a:pathLst>
                  <a:path extrusionOk="0" h="5293" w="14243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8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rect b="b" l="l" r="r" t="t"/>
                <a:pathLst>
                  <a:path extrusionOk="0" h="4163" w="8448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8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rect b="b" l="l" r="r" t="t"/>
                <a:pathLst>
                  <a:path extrusionOk="0" h="4640" w="3973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rect b="b" l="l" r="r" t="t"/>
                <a:pathLst>
                  <a:path extrusionOk="0" h="3973" w="4966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8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rect b="b" l="l" r="r" t="t"/>
                <a:pathLst>
                  <a:path extrusionOk="0" h="1130" w="5769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8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rect b="b" l="l" r="r" t="t"/>
                <a:pathLst>
                  <a:path extrusionOk="0" h="2898" w="5578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8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rect b="b" l="l" r="r" t="t"/>
                <a:pathLst>
                  <a:path extrusionOk="0" h="3865" w="1143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8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rect b="b" l="l" r="r" t="t"/>
                <a:pathLst>
                  <a:path extrusionOk="0" h="3865" w="1144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8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rect b="b" l="l" r="r" t="t"/>
                <a:pathLst>
                  <a:path extrusionOk="0" h="3865" w="113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8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rect b="b" l="l" r="r" t="t"/>
                <a:pathLst>
                  <a:path extrusionOk="0" h="3865" w="113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8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rect b="b" l="l" r="r" t="t"/>
                <a:pathLst>
                  <a:path extrusionOk="0" h="3865" w="1144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18"/>
            <p:cNvSpPr/>
            <p:nvPr/>
          </p:nvSpPr>
          <p:spPr>
            <a:xfrm>
              <a:off x="-1893024" y="2339485"/>
              <a:ext cx="772528" cy="47490"/>
            </a:xfrm>
            <a:custGeom>
              <a:rect b="b" l="l" r="r" t="t"/>
              <a:pathLst>
                <a:path extrusionOk="0" h="1689" w="27475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-1893024" y="2490701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-1893024" y="2642339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-1893024" y="2793977"/>
              <a:ext cx="772528" cy="47940"/>
            </a:xfrm>
            <a:custGeom>
              <a:rect b="b" l="l" r="r" t="t"/>
              <a:pathLst>
                <a:path extrusionOk="0" h="1705" w="27475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-1893024" y="2945643"/>
              <a:ext cx="772528" cy="47490"/>
            </a:xfrm>
            <a:custGeom>
              <a:rect b="b" l="l" r="r" t="t"/>
              <a:pathLst>
                <a:path extrusionOk="0" h="1689" w="27475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-1893024" y="3096859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18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425" name="Google Shape;425;p18"/>
            <p:cNvSpPr/>
            <p:nvPr/>
          </p:nvSpPr>
          <p:spPr>
            <a:xfrm>
              <a:off x="-2362222" y="4609077"/>
              <a:ext cx="2038181" cy="122677"/>
            </a:xfrm>
            <a:custGeom>
              <a:rect b="b" l="l" r="r" t="t"/>
              <a:pathLst>
                <a:path extrusionOk="0" h="4363" w="72488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-1460771" y="3049397"/>
              <a:ext cx="729255" cy="492759"/>
            </a:xfrm>
            <a:custGeom>
              <a:rect b="b" l="l" r="r" t="t"/>
              <a:pathLst>
                <a:path extrusionOk="0" h="17525" w="25936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-1796411" y="2946065"/>
              <a:ext cx="561647" cy="1207703"/>
            </a:xfrm>
            <a:custGeom>
              <a:rect b="b" l="l" r="r" t="t"/>
              <a:pathLst>
                <a:path extrusionOk="0" h="42952" w="19975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-1507812" y="2639837"/>
              <a:ext cx="362547" cy="154168"/>
            </a:xfrm>
            <a:custGeom>
              <a:rect b="b" l="l" r="r" t="t"/>
              <a:pathLst>
                <a:path extrusionOk="0" h="5483" w="12894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-1527157" y="2833060"/>
              <a:ext cx="200843" cy="225587"/>
            </a:xfrm>
            <a:custGeom>
              <a:rect b="b" l="l" r="r" t="t"/>
              <a:pathLst>
                <a:path extrusionOk="0" h="8023" w="7143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-1383054" y="2933018"/>
              <a:ext cx="44960" cy="78588"/>
            </a:xfrm>
            <a:custGeom>
              <a:rect b="b" l="l" r="r" t="t"/>
              <a:pathLst>
                <a:path extrusionOk="0" h="2795" w="1599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-1506575" y="2672172"/>
              <a:ext cx="314663" cy="342387"/>
            </a:xfrm>
            <a:custGeom>
              <a:rect b="b" l="l" r="r" t="t"/>
              <a:pathLst>
                <a:path extrusionOk="0" h="12177" w="11191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-1271737" y="2927142"/>
              <a:ext cx="31098" cy="27752"/>
            </a:xfrm>
            <a:custGeom>
              <a:rect b="b" l="l" r="r" t="t"/>
              <a:pathLst>
                <a:path extrusionOk="0" h="987" w="1106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-1314166" y="2856567"/>
              <a:ext cx="53789" cy="35316"/>
            </a:xfrm>
            <a:custGeom>
              <a:rect b="b" l="l" r="r" t="t"/>
              <a:pathLst>
                <a:path extrusionOk="0" h="1256" w="1913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-1239401" y="2838937"/>
              <a:ext cx="13047" cy="23562"/>
            </a:xfrm>
            <a:custGeom>
              <a:rect b="b" l="l" r="r" t="t"/>
              <a:pathLst>
                <a:path extrusionOk="0" h="838" w="464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-1264595" y="2809104"/>
              <a:ext cx="51680" cy="24828"/>
            </a:xfrm>
            <a:custGeom>
              <a:rect b="b" l="l" r="r" t="t"/>
              <a:pathLst>
                <a:path extrusionOk="0" h="883" w="1838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-1374647" y="2801119"/>
              <a:ext cx="25221" cy="55082"/>
            </a:xfrm>
            <a:custGeom>
              <a:rect b="b" l="l" r="r" t="t"/>
              <a:pathLst>
                <a:path extrusionOk="0" h="1959" w="897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-1383054" y="2821701"/>
              <a:ext cx="29439" cy="9701"/>
            </a:xfrm>
            <a:custGeom>
              <a:rect b="b" l="l" r="r" t="t"/>
              <a:pathLst>
                <a:path extrusionOk="0" h="345" w="1047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-1506575" y="2672172"/>
              <a:ext cx="289048" cy="210488"/>
            </a:xfrm>
            <a:custGeom>
              <a:rect b="b" l="l" r="r" t="t"/>
              <a:pathLst>
                <a:path extrusionOk="0" h="7486" w="1028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-1254950" y="2797773"/>
              <a:ext cx="50865" cy="99592"/>
            </a:xfrm>
            <a:custGeom>
              <a:rect b="b" l="l" r="r" t="t"/>
              <a:pathLst>
                <a:path extrusionOk="0" h="3542" w="1809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-1213364" y="2850268"/>
              <a:ext cx="11388" cy="8435"/>
            </a:xfrm>
            <a:custGeom>
              <a:rect b="b" l="l" r="r" t="t"/>
              <a:pathLst>
                <a:path extrusionOk="0" h="300" w="405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-1310820" y="2817933"/>
              <a:ext cx="65148" cy="22297"/>
            </a:xfrm>
            <a:custGeom>
              <a:rect b="b" l="l" r="r" t="t"/>
              <a:pathLst>
                <a:path extrusionOk="0" h="793" w="2317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-1845561" y="4073494"/>
              <a:ext cx="930464" cy="580148"/>
            </a:xfrm>
            <a:custGeom>
              <a:rect b="b" l="l" r="r" t="t"/>
              <a:pathLst>
                <a:path extrusionOk="0" h="20633" w="33092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-1989636" y="4530938"/>
              <a:ext cx="144102" cy="100436"/>
            </a:xfrm>
            <a:custGeom>
              <a:rect b="b" l="l" r="r" t="t"/>
              <a:pathLst>
                <a:path extrusionOk="0" h="3572" w="5125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-1876209" y="4511622"/>
              <a:ext cx="67229" cy="128581"/>
            </a:xfrm>
            <a:custGeom>
              <a:rect b="b" l="l" r="r" t="t"/>
              <a:pathLst>
                <a:path extrusionOk="0" h="4573" w="2391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-2237465" y="4441890"/>
              <a:ext cx="346576" cy="242401"/>
            </a:xfrm>
            <a:custGeom>
              <a:rect b="b" l="l" r="r" t="t"/>
              <a:pathLst>
                <a:path extrusionOk="0" h="8621" w="12326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-2078263" y="4599826"/>
              <a:ext cx="27752" cy="61802"/>
            </a:xfrm>
            <a:custGeom>
              <a:rect b="b" l="l" r="r" t="t"/>
              <a:pathLst>
                <a:path extrusionOk="0" h="2198" w="987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-2048458" y="4601513"/>
              <a:ext cx="22297" cy="57163"/>
            </a:xfrm>
            <a:custGeom>
              <a:rect b="b" l="l" r="r" t="t"/>
              <a:pathLst>
                <a:path extrusionOk="0" h="2033" w="793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-2102640" y="4604466"/>
              <a:ext cx="24828" cy="60509"/>
            </a:xfrm>
            <a:custGeom>
              <a:rect b="b" l="l" r="r" t="t"/>
              <a:pathLst>
                <a:path extrusionOk="0" h="2152" w="883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-1755669" y="3757621"/>
              <a:ext cx="969548" cy="699845"/>
            </a:xfrm>
            <a:custGeom>
              <a:rect b="b" l="l" r="r" t="t"/>
              <a:pathLst>
                <a:path extrusionOk="0" h="24890" w="34482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-884023" y="4442734"/>
              <a:ext cx="123520" cy="121861"/>
            </a:xfrm>
            <a:custGeom>
              <a:rect b="b" l="l" r="r" t="t"/>
              <a:pathLst>
                <a:path extrusionOk="0" h="4334" w="4393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-918467" y="4407868"/>
              <a:ext cx="163841" cy="97905"/>
            </a:xfrm>
            <a:custGeom>
              <a:rect b="b" l="l" r="r" t="t"/>
              <a:pathLst>
                <a:path extrusionOk="0" h="3482" w="5827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-905870" y="4511622"/>
              <a:ext cx="371376" cy="177731"/>
            </a:xfrm>
            <a:custGeom>
              <a:rect b="b" l="l" r="r" t="t"/>
              <a:pathLst>
                <a:path extrusionOk="0" h="6321" w="13208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-726929" y="4560349"/>
              <a:ext cx="58428" cy="47490"/>
            </a:xfrm>
            <a:custGeom>
              <a:rect b="b" l="l" r="r" t="t"/>
              <a:pathLst>
                <a:path extrusionOk="0" h="1689" w="2078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-745824" y="4544379"/>
              <a:ext cx="50443" cy="45832"/>
            </a:xfrm>
            <a:custGeom>
              <a:rect b="b" l="l" r="r" t="t"/>
              <a:pathLst>
                <a:path extrusionOk="0" h="1630" w="1794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-700864" y="4575055"/>
              <a:ext cx="54211" cy="47069"/>
            </a:xfrm>
            <a:custGeom>
              <a:rect b="b" l="l" r="r" t="t"/>
              <a:pathLst>
                <a:path extrusionOk="0" h="1674" w="1928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-765563" y="2987229"/>
              <a:ext cx="62618" cy="161732"/>
            </a:xfrm>
            <a:custGeom>
              <a:rect b="b" l="l" r="r" t="t"/>
              <a:pathLst>
                <a:path extrusionOk="0" h="5752" w="2227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-711802" y="2966225"/>
              <a:ext cx="134880" cy="168874"/>
            </a:xfrm>
            <a:custGeom>
              <a:rect b="b" l="l" r="r" t="t"/>
              <a:pathLst>
                <a:path extrusionOk="0" h="6006" w="4797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-639118" y="2997295"/>
              <a:ext cx="137382" cy="166793"/>
            </a:xfrm>
            <a:custGeom>
              <a:rect b="b" l="l" r="r" t="t"/>
              <a:pathLst>
                <a:path extrusionOk="0" h="5932" w="4886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598797" y="3059885"/>
              <a:ext cx="141178" cy="164291"/>
            </a:xfrm>
            <a:custGeom>
              <a:rect b="b" l="l" r="r" t="t"/>
              <a:pathLst>
                <a:path extrusionOk="0" h="5843" w="5021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-1202427" y="3395524"/>
              <a:ext cx="431013" cy="371770"/>
            </a:xfrm>
            <a:custGeom>
              <a:rect b="b" l="l" r="r" t="t"/>
              <a:pathLst>
                <a:path extrusionOk="0" h="13222" w="15329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-844545" y="3068292"/>
              <a:ext cx="304597" cy="316744"/>
            </a:xfrm>
            <a:custGeom>
              <a:rect b="b" l="l" r="r" t="t"/>
              <a:pathLst>
                <a:path extrusionOk="0" h="11265" w="10833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-926874" y="3266970"/>
              <a:ext cx="240320" cy="240320"/>
            </a:xfrm>
            <a:custGeom>
              <a:rect b="b" l="l" r="r" t="t"/>
              <a:pathLst>
                <a:path extrusionOk="0" h="8547" w="8547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-871848" y="3322418"/>
              <a:ext cx="129847" cy="129847"/>
            </a:xfrm>
            <a:custGeom>
              <a:rect b="b" l="l" r="r" t="t"/>
              <a:pathLst>
                <a:path extrusionOk="0" h="4618" w="4618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-1215445" y="3622770"/>
              <a:ext cx="240714" cy="240714"/>
            </a:xfrm>
            <a:custGeom>
              <a:rect b="b" l="l" r="r" t="t"/>
              <a:pathLst>
                <a:path extrusionOk="0" h="8561" w="8561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-1159997" y="3678218"/>
              <a:ext cx="129818" cy="129818"/>
            </a:xfrm>
            <a:custGeom>
              <a:rect b="b" l="l" r="r" t="t"/>
              <a:pathLst>
                <a:path extrusionOk="0" h="4617" w="4617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-820589" y="3348483"/>
              <a:ext cx="139913" cy="171404"/>
            </a:xfrm>
            <a:custGeom>
              <a:rect b="b" l="l" r="r" t="t"/>
              <a:pathLst>
                <a:path extrusionOk="0" h="6096" w="4976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-1829168" y="3041411"/>
              <a:ext cx="719583" cy="785125"/>
            </a:xfrm>
            <a:custGeom>
              <a:rect b="b" l="l" r="r" t="t"/>
              <a:pathLst>
                <a:path extrusionOk="0" h="27923" w="25592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-1170513" y="3700908"/>
              <a:ext cx="234022" cy="152509"/>
            </a:xfrm>
            <a:custGeom>
              <a:rect b="b" l="l" r="r" t="t"/>
              <a:pathLst>
                <a:path extrusionOk="0" h="5424" w="8323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18"/>
          <p:cNvSpPr txBox="1"/>
          <p:nvPr/>
        </p:nvSpPr>
        <p:spPr>
          <a:xfrm>
            <a:off x="2969100" y="2552600"/>
            <a:ext cx="15270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CartPole</a:t>
            </a:r>
            <a:endParaRPr b="1" sz="2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70" name="Google Shape;470;p18"/>
          <p:cNvGrpSpPr/>
          <p:nvPr/>
        </p:nvGrpSpPr>
        <p:grpSpPr>
          <a:xfrm>
            <a:off x="5877649" y="1345717"/>
            <a:ext cx="2965340" cy="987008"/>
            <a:chOff x="6349006" y="1345688"/>
            <a:chExt cx="2548200" cy="987008"/>
          </a:xfrm>
        </p:grpSpPr>
        <p:sp>
          <p:nvSpPr>
            <p:cNvPr id="471" name="Google Shape;471;p18"/>
            <p:cNvSpPr txBox="1"/>
            <p:nvPr/>
          </p:nvSpPr>
          <p:spPr>
            <a:xfrm>
              <a:off x="6349006" y="1733595"/>
              <a:ext cx="25482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 game in the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Reinforcement Learning environment, no dataset needed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2" name="Google Shape;472;p18"/>
            <p:cNvSpPr txBox="1"/>
            <p:nvPr/>
          </p:nvSpPr>
          <p:spPr>
            <a:xfrm>
              <a:off x="6407161" y="1345688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Classification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p18"/>
          <p:cNvGrpSpPr/>
          <p:nvPr/>
        </p:nvGrpSpPr>
        <p:grpSpPr>
          <a:xfrm>
            <a:off x="5810974" y="3694000"/>
            <a:ext cx="3159660" cy="913150"/>
            <a:chOff x="5810785" y="3694000"/>
            <a:chExt cx="2804100" cy="913150"/>
          </a:xfrm>
        </p:grpSpPr>
        <p:sp>
          <p:nvSpPr>
            <p:cNvPr id="474" name="Google Shape;474;p18"/>
            <p:cNvSpPr txBox="1"/>
            <p:nvPr/>
          </p:nvSpPr>
          <p:spPr>
            <a:xfrm>
              <a:off x="5810785" y="4194050"/>
              <a:ext cx="28041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CartPole environment in OpenAI gym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18"/>
            <p:cNvSpPr txBox="1"/>
            <p:nvPr/>
          </p:nvSpPr>
          <p:spPr>
            <a:xfrm>
              <a:off x="5869957" y="3694000"/>
              <a:ext cx="21621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Chosen Environment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76" name="Google Shape;476;p18"/>
          <p:cNvCxnSpPr>
            <a:stCxn id="380" idx="3"/>
            <a:endCxn id="379" idx="1"/>
          </p:cNvCxnSpPr>
          <p:nvPr/>
        </p:nvCxnSpPr>
        <p:spPr>
          <a:xfrm flipH="1" rot="10800000">
            <a:off x="4572300" y="1809800"/>
            <a:ext cx="1111200" cy="1165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18"/>
          <p:cNvCxnSpPr>
            <a:stCxn id="380" idx="3"/>
            <a:endCxn id="378" idx="1"/>
          </p:cNvCxnSpPr>
          <p:nvPr/>
        </p:nvCxnSpPr>
        <p:spPr>
          <a:xfrm>
            <a:off x="4572300" y="2975600"/>
            <a:ext cx="1111200" cy="115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8" name="Google Shape;478;p18"/>
          <p:cNvPicPr preferRelativeResize="0"/>
          <p:nvPr/>
        </p:nvPicPr>
        <p:blipFill rotWithShape="1">
          <a:blip r:embed="rId3">
            <a:alphaModFix/>
          </a:blip>
          <a:srcRect b="12438" l="31300" r="31405" t="12901"/>
          <a:stretch/>
        </p:blipFill>
        <p:spPr>
          <a:xfrm>
            <a:off x="645908" y="1492425"/>
            <a:ext cx="845179" cy="8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Features of the Training</a:t>
            </a:r>
            <a:r>
              <a:rPr lang="en"/>
              <a:t> Environment</a:t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>
            <a:off x="304800" y="1248225"/>
            <a:ext cx="2889300" cy="3407700"/>
          </a:xfrm>
          <a:prstGeom prst="roundRect">
            <a:avLst>
              <a:gd fmla="val 14082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 txBox="1"/>
          <p:nvPr/>
        </p:nvSpPr>
        <p:spPr>
          <a:xfrm>
            <a:off x="493837" y="17654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Gym CartPole</a:t>
            </a: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environment 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86" name="Google Shape;486;p19"/>
          <p:cNvGrpSpPr/>
          <p:nvPr/>
        </p:nvGrpSpPr>
        <p:grpSpPr>
          <a:xfrm>
            <a:off x="698713" y="2839625"/>
            <a:ext cx="2133450" cy="1431550"/>
            <a:chOff x="851113" y="2915825"/>
            <a:chExt cx="2133450" cy="1431550"/>
          </a:xfrm>
        </p:grpSpPr>
        <p:sp>
          <p:nvSpPr>
            <p:cNvPr id="487" name="Google Shape;487;p19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h="42876" w="83046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fill="none" h="42876" w="83046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h="37070" w="3707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fill="none" h="37070" w="3707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1577563" y="3298975"/>
              <a:ext cx="649625" cy="649975"/>
            </a:xfrm>
            <a:custGeom>
              <a:rect b="b" l="l" r="r" t="t"/>
              <a:pathLst>
                <a:path extrusionOk="0" h="25999" w="25985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1905563" y="3888800"/>
              <a:ext cx="17100" cy="60150"/>
            </a:xfrm>
            <a:custGeom>
              <a:rect b="b" l="l" r="r" t="t"/>
              <a:pathLst>
                <a:path extrusionOk="0" fill="none" h="2406" w="684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1825163" y="3882050"/>
              <a:ext cx="27050" cy="61200"/>
            </a:xfrm>
            <a:custGeom>
              <a:rect b="b" l="l" r="r" t="t"/>
              <a:pathLst>
                <a:path extrusionOk="0" fill="none" h="2448" w="1082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1971363" y="3876350"/>
              <a:ext cx="31325" cy="61225"/>
            </a:xfrm>
            <a:custGeom>
              <a:rect b="b" l="l" r="r" t="t"/>
              <a:pathLst>
                <a:path extrusionOk="0" fill="none" h="2449" w="1253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1749038" y="3858200"/>
              <a:ext cx="39850" cy="60150"/>
            </a:xfrm>
            <a:custGeom>
              <a:rect b="b" l="l" r="r" t="t"/>
              <a:pathLst>
                <a:path extrusionOk="0" fill="none" h="2406" w="1594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2032913" y="3847900"/>
              <a:ext cx="43425" cy="58725"/>
            </a:xfrm>
            <a:custGeom>
              <a:rect b="b" l="l" r="r" t="t"/>
              <a:pathLst>
                <a:path extrusionOk="0" fill="none" h="2349" w="1737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1682513" y="3819775"/>
              <a:ext cx="50175" cy="54825"/>
            </a:xfrm>
            <a:custGeom>
              <a:rect b="b" l="l" r="r" t="t"/>
              <a:pathLst>
                <a:path extrusionOk="0" fill="none" h="2193" w="2007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2086288" y="3805550"/>
              <a:ext cx="52675" cy="52325"/>
            </a:xfrm>
            <a:custGeom>
              <a:rect b="b" l="l" r="r" t="t"/>
              <a:pathLst>
                <a:path extrusionOk="0" fill="none" h="2093" w="2107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1629863" y="3769275"/>
              <a:ext cx="57300" cy="45900"/>
            </a:xfrm>
            <a:custGeom>
              <a:rect b="b" l="l" r="r" t="t"/>
              <a:pathLst>
                <a:path extrusionOk="0" fill="none" h="1836" w="2292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2127888" y="3751475"/>
              <a:ext cx="59100" cy="43075"/>
            </a:xfrm>
            <a:custGeom>
              <a:rect b="b" l="l" r="r" t="t"/>
              <a:pathLst>
                <a:path extrusionOk="0" fill="none" h="1723" w="2364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1593913" y="3709500"/>
              <a:ext cx="61225" cy="34525"/>
            </a:xfrm>
            <a:custGeom>
              <a:rect b="b" l="l" r="r" t="t"/>
              <a:pathLst>
                <a:path extrusionOk="0" fill="none" h="1381" w="2449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2155638" y="3689575"/>
              <a:ext cx="61225" cy="30625"/>
            </a:xfrm>
            <a:custGeom>
              <a:rect b="b" l="l" r="r" t="t"/>
              <a:pathLst>
                <a:path extrusionOk="0" fill="none" h="1225" w="2449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1577563" y="3644400"/>
              <a:ext cx="60850" cy="20650"/>
            </a:xfrm>
            <a:custGeom>
              <a:rect b="b" l="l" r="r" t="t"/>
              <a:pathLst>
                <a:path extrusionOk="0" fill="none" h="826" w="2434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2167038" y="3622700"/>
              <a:ext cx="60150" cy="17450"/>
            </a:xfrm>
            <a:custGeom>
              <a:rect b="b" l="l" r="r" t="t"/>
              <a:pathLst>
                <a:path extrusionOk="0" fill="none" h="698" w="2406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1578988" y="3567550"/>
              <a:ext cx="61200" cy="23525"/>
            </a:xfrm>
            <a:custGeom>
              <a:rect b="b" l="l" r="r" t="t"/>
              <a:pathLst>
                <a:path extrusionOk="0" fill="none" h="941" w="2448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2158838" y="3541600"/>
              <a:ext cx="61575" cy="28125"/>
            </a:xfrm>
            <a:custGeom>
              <a:rect b="b" l="l" r="r" t="t"/>
              <a:pathLst>
                <a:path extrusionOk="0" fill="none" h="1125" w="2463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2134313" y="3465825"/>
              <a:ext cx="59775" cy="40925"/>
            </a:xfrm>
            <a:custGeom>
              <a:rect b="b" l="l" r="r" t="t"/>
              <a:pathLst>
                <a:path extrusionOk="0" fill="none" h="1637" w="2391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2094813" y="3400350"/>
              <a:ext cx="54450" cy="50900"/>
            </a:xfrm>
            <a:custGeom>
              <a:rect b="b" l="l" r="r" t="t"/>
              <a:pathLst>
                <a:path extrusionOk="0" fill="none" h="2036" w="2178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043588" y="3348425"/>
              <a:ext cx="45200" cy="58000"/>
            </a:xfrm>
            <a:custGeom>
              <a:rect b="b" l="l" r="r" t="t"/>
              <a:pathLst>
                <a:path extrusionOk="0" fill="none" h="2320" w="1808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1983113" y="3313900"/>
              <a:ext cx="33825" cy="61225"/>
            </a:xfrm>
            <a:custGeom>
              <a:rect b="b" l="l" r="r" t="t"/>
              <a:pathLst>
                <a:path extrusionOk="0" fill="none" h="2449" w="1353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1917663" y="3298975"/>
              <a:ext cx="19925" cy="60500"/>
            </a:xfrm>
            <a:custGeom>
              <a:rect b="b" l="l" r="r" t="t"/>
              <a:pathLst>
                <a:path extrusionOk="0" fill="none" h="2420" w="797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851113" y="2915825"/>
              <a:ext cx="557500" cy="412350"/>
            </a:xfrm>
            <a:custGeom>
              <a:rect b="b" l="l" r="r" t="t"/>
              <a:pathLst>
                <a:path extrusionOk="0" h="16494" w="2230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851113" y="3935050"/>
              <a:ext cx="557500" cy="412325"/>
            </a:xfrm>
            <a:custGeom>
              <a:rect b="b" l="l" r="r" t="t"/>
              <a:pathLst>
                <a:path extrusionOk="0" h="16493" w="2230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2427438" y="2915825"/>
              <a:ext cx="557125" cy="412350"/>
            </a:xfrm>
            <a:custGeom>
              <a:rect b="b" l="l" r="r" t="t"/>
              <a:pathLst>
                <a:path extrusionOk="0" h="16494" w="22285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2427438" y="3935050"/>
              <a:ext cx="557125" cy="412325"/>
            </a:xfrm>
            <a:custGeom>
              <a:rect b="b" l="l" r="r" t="t"/>
              <a:pathLst>
                <a:path extrusionOk="0" h="16493" w="22285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h="15583" w="15583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fill="none" h="15583" w="15583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1598913" y="3301450"/>
              <a:ext cx="334775" cy="286775"/>
            </a:xfrm>
            <a:custGeom>
              <a:rect b="b" l="l" r="r" t="t"/>
              <a:pathLst>
                <a:path extrusionOk="0" h="11471" w="13391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1627013" y="3575375"/>
              <a:ext cx="13175" cy="12850"/>
            </a:xfrm>
            <a:custGeom>
              <a:rect b="b" l="l" r="r" t="t"/>
              <a:pathLst>
                <a:path extrusionOk="0" fill="none" h="514" w="527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1917663" y="3318900"/>
              <a:ext cx="16025" cy="40575"/>
            </a:xfrm>
            <a:custGeom>
              <a:rect b="b" l="l" r="r" t="t"/>
              <a:pathLst>
                <a:path extrusionOk="0" fill="none" h="1623" w="641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19"/>
          <p:cNvSpPr/>
          <p:nvPr/>
        </p:nvSpPr>
        <p:spPr>
          <a:xfrm>
            <a:off x="1643938" y="3425200"/>
            <a:ext cx="230900" cy="230550"/>
          </a:xfrm>
          <a:custGeom>
            <a:rect b="b" l="l" r="r" t="t"/>
            <a:pathLst>
              <a:path extrusionOk="0" h="9222" w="9236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9"/>
          <p:cNvSpPr/>
          <p:nvPr/>
        </p:nvSpPr>
        <p:spPr>
          <a:xfrm>
            <a:off x="1643938" y="3425200"/>
            <a:ext cx="230900" cy="230550"/>
          </a:xfrm>
          <a:custGeom>
            <a:rect b="b" l="l" r="r" t="t"/>
            <a:pathLst>
              <a:path extrusionOk="0" fill="none" h="9222" w="9236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9"/>
          <p:cNvSpPr/>
          <p:nvPr/>
        </p:nvSpPr>
        <p:spPr>
          <a:xfrm>
            <a:off x="1643938" y="3425200"/>
            <a:ext cx="164750" cy="142325"/>
          </a:xfrm>
          <a:custGeom>
            <a:rect b="b" l="l" r="r" t="t"/>
            <a:pathLst>
              <a:path extrusionOk="0" h="5693" w="659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9"/>
          <p:cNvSpPr/>
          <p:nvPr/>
        </p:nvSpPr>
        <p:spPr>
          <a:xfrm>
            <a:off x="1643938" y="3425200"/>
            <a:ext cx="164750" cy="142325"/>
          </a:xfrm>
          <a:custGeom>
            <a:rect b="b" l="l" r="r" t="t"/>
            <a:pathLst>
              <a:path extrusionOk="0" fill="none" h="5693" w="659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9"/>
          <p:cNvSpPr/>
          <p:nvPr/>
        </p:nvSpPr>
        <p:spPr>
          <a:xfrm>
            <a:off x="1771550" y="976575"/>
            <a:ext cx="2546655" cy="2488953"/>
          </a:xfrm>
          <a:custGeom>
            <a:rect b="b" l="l" r="r" t="t"/>
            <a:pathLst>
              <a:path extrusionOk="0" h="90106" w="91631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541" name="Google Shape;541;p19"/>
          <p:cNvGrpSpPr/>
          <p:nvPr/>
        </p:nvGrpSpPr>
        <p:grpSpPr>
          <a:xfrm>
            <a:off x="3818398" y="862375"/>
            <a:ext cx="5113410" cy="650100"/>
            <a:chOff x="3961063" y="1231575"/>
            <a:chExt cx="4725888" cy="650100"/>
          </a:xfrm>
        </p:grpSpPr>
        <p:sp>
          <p:nvSpPr>
            <p:cNvPr id="542" name="Google Shape;542;p19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19"/>
          <p:cNvGrpSpPr/>
          <p:nvPr/>
        </p:nvGrpSpPr>
        <p:grpSpPr>
          <a:xfrm>
            <a:off x="3979400" y="1021425"/>
            <a:ext cx="4837950" cy="331842"/>
            <a:chOff x="4122284" y="1390658"/>
            <a:chExt cx="4837950" cy="331875"/>
          </a:xfrm>
        </p:grpSpPr>
        <p:sp>
          <p:nvSpPr>
            <p:cNvPr id="545" name="Google Shape;545;p19"/>
            <p:cNvSpPr txBox="1"/>
            <p:nvPr/>
          </p:nvSpPr>
          <p:spPr>
            <a:xfrm>
              <a:off x="6299534" y="1390658"/>
              <a:ext cx="2660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Call env.reset() at the start of each episode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6" name="Google Shape;546;p19"/>
            <p:cNvSpPr txBox="1"/>
            <p:nvPr/>
          </p:nvSpPr>
          <p:spPr>
            <a:xfrm>
              <a:off x="4122284" y="1390732"/>
              <a:ext cx="195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 State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7" name="Google Shape;547;p19"/>
          <p:cNvSpPr/>
          <p:nvPr/>
        </p:nvSpPr>
        <p:spPr>
          <a:xfrm>
            <a:off x="1771472" y="1869903"/>
            <a:ext cx="2290719" cy="1631291"/>
          </a:xfrm>
          <a:custGeom>
            <a:rect b="b" l="l" r="r" t="t"/>
            <a:pathLst>
              <a:path extrusionOk="0" h="50673" w="8963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548" name="Google Shape;548;p19"/>
          <p:cNvSpPr/>
          <p:nvPr/>
        </p:nvSpPr>
        <p:spPr>
          <a:xfrm>
            <a:off x="1808700" y="3209879"/>
            <a:ext cx="2478537" cy="291321"/>
          </a:xfrm>
          <a:custGeom>
            <a:rect b="b" l="l" r="r" t="t"/>
            <a:pathLst>
              <a:path extrusionOk="0" h="18479" w="88964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549" name="Google Shape;549;p19"/>
          <p:cNvGrpSpPr/>
          <p:nvPr/>
        </p:nvGrpSpPr>
        <p:grpSpPr>
          <a:xfrm>
            <a:off x="3808739" y="2957650"/>
            <a:ext cx="5077966" cy="650100"/>
            <a:chOff x="3961063" y="3237875"/>
            <a:chExt cx="4725888" cy="650100"/>
          </a:xfrm>
        </p:grpSpPr>
        <p:sp>
          <p:nvSpPr>
            <p:cNvPr id="550" name="Google Shape;550;p19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9"/>
          <p:cNvGrpSpPr/>
          <p:nvPr/>
        </p:nvGrpSpPr>
        <p:grpSpPr>
          <a:xfrm>
            <a:off x="3976574" y="3048525"/>
            <a:ext cx="4840876" cy="519000"/>
            <a:chOff x="4122274" y="3078625"/>
            <a:chExt cx="4840876" cy="519000"/>
          </a:xfrm>
        </p:grpSpPr>
        <p:sp>
          <p:nvSpPr>
            <p:cNvPr id="553" name="Google Shape;553;p19"/>
            <p:cNvSpPr txBox="1"/>
            <p:nvPr/>
          </p:nvSpPr>
          <p:spPr>
            <a:xfrm>
              <a:off x="6316550" y="3078625"/>
              <a:ext cx="26466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time duration between the initial state and terminal state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4" name="Google Shape;554;p19"/>
            <p:cNvSpPr txBox="1"/>
            <p:nvPr/>
          </p:nvSpPr>
          <p:spPr>
            <a:xfrm>
              <a:off x="4122274" y="3160550"/>
              <a:ext cx="1998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Episode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55" name="Google Shape;555;p19"/>
          <p:cNvGrpSpPr/>
          <p:nvPr/>
        </p:nvGrpSpPr>
        <p:grpSpPr>
          <a:xfrm>
            <a:off x="3808868" y="1526074"/>
            <a:ext cx="5182881" cy="1431585"/>
            <a:chOff x="3961063" y="2234725"/>
            <a:chExt cx="4725888" cy="650100"/>
          </a:xfrm>
        </p:grpSpPr>
        <p:sp>
          <p:nvSpPr>
            <p:cNvPr id="556" name="Google Shape;556;p19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19"/>
          <p:cNvGrpSpPr/>
          <p:nvPr/>
        </p:nvGrpSpPr>
        <p:grpSpPr>
          <a:xfrm>
            <a:off x="4112867" y="1541650"/>
            <a:ext cx="4878686" cy="1431589"/>
            <a:chOff x="4265296" y="1504037"/>
            <a:chExt cx="4818455" cy="1886400"/>
          </a:xfrm>
        </p:grpSpPr>
        <p:sp>
          <p:nvSpPr>
            <p:cNvPr id="559" name="Google Shape;559;p19"/>
            <p:cNvSpPr txBox="1"/>
            <p:nvPr/>
          </p:nvSpPr>
          <p:spPr>
            <a:xfrm>
              <a:off x="5677550" y="1504037"/>
              <a:ext cx="3406200" cy="18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28600" lvl="0" marL="68580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1. 	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Pole Angle is greater than ±12°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228600" lvl="0" marL="68580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2. 	Cart Position is greater than ±2.4 (centre of the cart reaches the edge of the display)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228600" lvl="0" marL="68580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3. 	Episode length is greater than 500 for CartPole_v1,  200 for CartPole_v0.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0" name="Google Shape;560;p19"/>
            <p:cNvSpPr txBox="1"/>
            <p:nvPr/>
          </p:nvSpPr>
          <p:spPr>
            <a:xfrm>
              <a:off x="4265296" y="2000296"/>
              <a:ext cx="17823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Terminal State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1" name="Google Shape;561;p19"/>
          <p:cNvSpPr/>
          <p:nvPr/>
        </p:nvSpPr>
        <p:spPr>
          <a:xfrm>
            <a:off x="1795475" y="3543300"/>
            <a:ext cx="2233600" cy="1171575"/>
          </a:xfrm>
          <a:custGeom>
            <a:rect b="b" l="l" r="r" t="t"/>
            <a:pathLst>
              <a:path extrusionOk="0" h="46863" w="89344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562" name="Google Shape;562;p19"/>
          <p:cNvGrpSpPr/>
          <p:nvPr/>
        </p:nvGrpSpPr>
        <p:grpSpPr>
          <a:xfrm>
            <a:off x="3808789" y="3607863"/>
            <a:ext cx="5077966" cy="1412667"/>
            <a:chOff x="3961063" y="4241025"/>
            <a:chExt cx="4725888" cy="650100"/>
          </a:xfrm>
        </p:grpSpPr>
        <p:sp>
          <p:nvSpPr>
            <p:cNvPr id="563" name="Google Shape;563;p19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19"/>
          <p:cNvGrpSpPr/>
          <p:nvPr/>
        </p:nvGrpSpPr>
        <p:grpSpPr>
          <a:xfrm>
            <a:off x="3850550" y="3607750"/>
            <a:ext cx="4966900" cy="1412595"/>
            <a:chOff x="4002950" y="3925284"/>
            <a:chExt cx="4966900" cy="1171500"/>
          </a:xfrm>
        </p:grpSpPr>
        <p:sp>
          <p:nvSpPr>
            <p:cNvPr id="566" name="Google Shape;566;p19"/>
            <p:cNvSpPr txBox="1"/>
            <p:nvPr/>
          </p:nvSpPr>
          <p:spPr>
            <a:xfrm>
              <a:off x="6016950" y="3925284"/>
              <a:ext cx="29529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Make use of env.step()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lnSpc>
                  <a:spcPct val="10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Pass in the action determined by the policy to env.step(action), it  will perform the action and return information related to the status of CartPole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7" name="Google Shape;567;p19"/>
            <p:cNvSpPr txBox="1"/>
            <p:nvPr/>
          </p:nvSpPr>
          <p:spPr>
            <a:xfrm>
              <a:off x="4002950" y="4325329"/>
              <a:ext cx="2240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 and Status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8" name="Google Shape;568;p19"/>
          <p:cNvSpPr/>
          <p:nvPr/>
        </p:nvSpPr>
        <p:spPr>
          <a:xfrm>
            <a:off x="1643950" y="34250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</a:t>
            </a:r>
            <a:endParaRPr/>
          </a:p>
        </p:txBody>
      </p:sp>
      <p:graphicFrame>
        <p:nvGraphicFramePr>
          <p:cNvPr id="574" name="Google Shape;574;p20"/>
          <p:cNvGraphicFramePr/>
          <p:nvPr/>
        </p:nvGraphicFramePr>
        <p:xfrm>
          <a:off x="389550" y="873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642500"/>
                <a:gridCol w="3208800"/>
                <a:gridCol w="4378300"/>
              </a:tblGrid>
              <a:tr h="44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max_epsilon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Maximum exploration rate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 sz="160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48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min_epsilon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Minimum exploration rate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 sz="160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27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epsilon_decay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Decay rate of epsilon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 sz="1600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76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batch_size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Size of the sample batch taken from the experience buffer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 sz="160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EAB8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replay_capacity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Size of the experience buffer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06</a:t>
                      </a:r>
                      <a:endParaRPr b="1" sz="160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lr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Learning rate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07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gamma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Discount factor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</a:t>
            </a:r>
            <a:endParaRPr/>
          </a:p>
        </p:txBody>
      </p:sp>
      <p:graphicFrame>
        <p:nvGraphicFramePr>
          <p:cNvPr id="580" name="Google Shape;580;p21"/>
          <p:cNvGraphicFramePr/>
          <p:nvPr/>
        </p:nvGraphicFramePr>
        <p:xfrm>
          <a:off x="389550" y="873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{47A28EFB-5E82-48BE-9500-4A5D2C1F5F5D}</a:tableStyleId>
              </a:tblPr>
              <a:tblGrid>
                <a:gridCol w="642500"/>
                <a:gridCol w="3208800"/>
                <a:gridCol w="4378300"/>
              </a:tblGrid>
              <a:tr h="44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hid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hidden nodes for each hidden layer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 sz="160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48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num_episodes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number of episodes for each training run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 sz="160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27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avg_steps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steps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 sz="1600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76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continue_reward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given to agent when the game continues running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 sz="160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EAB8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fail_reward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Reward given to agent when the game fails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06</a:t>
                      </a:r>
                      <a:endParaRPr b="1" sz="160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target_update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Specifies the time interval of updating the target network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07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epoch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Specifies the episode</a:t>
                      </a:r>
                      <a:r>
                        <a:rPr lang="en"/>
                        <a:t> interval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output </a:t>
                      </a:r>
                      <a:r>
                        <a:rPr lang="en"/>
                        <a:t>printing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